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38.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39.xml" ContentType="application/vnd.openxmlformats-officedocument.presentationml.tags+xml"/>
  <Override PartName="/ppt/notesSlides/notesSlide50.xml" ContentType="application/vnd.openxmlformats-officedocument.presentationml.notesSlide+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handoutMasterIdLst>
    <p:handoutMasterId r:id="rId69"/>
  </p:handoutMasterIdLst>
  <p:sldIdLst>
    <p:sldId id="325" r:id="rId2"/>
    <p:sldId id="728" r:id="rId3"/>
    <p:sldId id="306" r:id="rId4"/>
    <p:sldId id="315" r:id="rId5"/>
    <p:sldId id="671" r:id="rId6"/>
    <p:sldId id="672" r:id="rId7"/>
    <p:sldId id="673" r:id="rId8"/>
    <p:sldId id="674" r:id="rId9"/>
    <p:sldId id="675" r:id="rId10"/>
    <p:sldId id="676" r:id="rId11"/>
    <p:sldId id="677" r:id="rId12"/>
    <p:sldId id="678" r:id="rId13"/>
    <p:sldId id="679" r:id="rId14"/>
    <p:sldId id="680" r:id="rId15"/>
    <p:sldId id="681" r:id="rId16"/>
    <p:sldId id="682" r:id="rId17"/>
    <p:sldId id="683" r:id="rId18"/>
    <p:sldId id="684" r:id="rId19"/>
    <p:sldId id="685" r:id="rId20"/>
    <p:sldId id="686" r:id="rId21"/>
    <p:sldId id="687" r:id="rId22"/>
    <p:sldId id="688" r:id="rId23"/>
    <p:sldId id="689" r:id="rId24"/>
    <p:sldId id="690" r:id="rId25"/>
    <p:sldId id="691" r:id="rId26"/>
    <p:sldId id="692" r:id="rId27"/>
    <p:sldId id="693" r:id="rId28"/>
    <p:sldId id="694" r:id="rId29"/>
    <p:sldId id="695" r:id="rId30"/>
    <p:sldId id="696" r:id="rId31"/>
    <p:sldId id="697" r:id="rId32"/>
    <p:sldId id="698" r:id="rId33"/>
    <p:sldId id="699" r:id="rId34"/>
    <p:sldId id="700" r:id="rId35"/>
    <p:sldId id="701" r:id="rId36"/>
    <p:sldId id="702" r:id="rId37"/>
    <p:sldId id="703" r:id="rId38"/>
    <p:sldId id="704" r:id="rId39"/>
    <p:sldId id="705" r:id="rId40"/>
    <p:sldId id="706" r:id="rId41"/>
    <p:sldId id="707" r:id="rId42"/>
    <p:sldId id="708" r:id="rId43"/>
    <p:sldId id="709" r:id="rId44"/>
    <p:sldId id="710" r:id="rId45"/>
    <p:sldId id="711" r:id="rId46"/>
    <p:sldId id="712" r:id="rId47"/>
    <p:sldId id="713" r:id="rId48"/>
    <p:sldId id="714" r:id="rId49"/>
    <p:sldId id="715" r:id="rId50"/>
    <p:sldId id="716" r:id="rId51"/>
    <p:sldId id="717" r:id="rId52"/>
    <p:sldId id="718" r:id="rId53"/>
    <p:sldId id="719" r:id="rId54"/>
    <p:sldId id="720" r:id="rId55"/>
    <p:sldId id="721" r:id="rId56"/>
    <p:sldId id="722" r:id="rId57"/>
    <p:sldId id="723" r:id="rId58"/>
    <p:sldId id="724" r:id="rId59"/>
    <p:sldId id="725" r:id="rId60"/>
    <p:sldId id="726" r:id="rId61"/>
    <p:sldId id="727" r:id="rId62"/>
    <p:sldId id="729" r:id="rId63"/>
    <p:sldId id="604" r:id="rId64"/>
    <p:sldId id="730" r:id="rId65"/>
    <p:sldId id="381" r:id="rId66"/>
    <p:sldId id="731" r:id="rId67"/>
  </p:sldIdLst>
  <p:sldSz cx="9144000" cy="5715000" type="screen16x10"/>
  <p:notesSz cx="6858000" cy="9144000"/>
  <p:custDataLst>
    <p:tags r:id="rId7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4" pos="1111" userDrawn="1">
          <p15:clr>
            <a:srgbClr val="A4A3A4"/>
          </p15:clr>
        </p15:guide>
        <p15:guide id="15" orient="horz" pos="18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C2"/>
    <a:srgbClr val="D1EFF4"/>
    <a:srgbClr val="7150A0"/>
    <a:srgbClr val="E3DCED"/>
    <a:srgbClr val="FEC211"/>
    <a:srgbClr val="FFEBB3"/>
    <a:srgbClr val="92C14E"/>
    <a:srgbClr val="FE7828"/>
    <a:srgbClr val="808799"/>
    <a:srgbClr val="EE463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4" autoAdjust="0"/>
    <p:restoredTop sz="94274" autoAdjust="0"/>
  </p:normalViewPr>
  <p:slideViewPr>
    <p:cSldViewPr snapToGrid="0" snapToObjects="1" showGuides="1">
      <p:cViewPr varScale="1">
        <p:scale>
          <a:sx n="129" d="100"/>
          <a:sy n="129" d="100"/>
        </p:scale>
        <p:origin x="1572" y="114"/>
      </p:cViewPr>
      <p:guideLst>
        <p:guide pos="1111"/>
        <p:guide orient="horz" pos="180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932DC7-834F-6148-86AF-F72164F7FFC1}" type="datetimeFigureOut">
              <a:rPr lang="es-ES" smtClean="0"/>
              <a:t>09/08/2024</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F1720-AE80-4069-8D89-2C76E8AFD874}" type="datetimeFigureOut">
              <a:rPr lang="es-PE" smtClean="0"/>
              <a:t>9/08/2024</a:t>
            </a:fld>
            <a:endParaRPr lang="es-PE"/>
          </a:p>
        </p:txBody>
      </p:sp>
      <p:sp>
        <p:nvSpPr>
          <p:cNvPr id="4" name="Marcador de imagen de diapositiva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iccspain.org/incoterms-2020-2/"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1910763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815198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214211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a:t>La importación</a:t>
            </a:r>
            <a:r>
              <a:rPr lang="es-PE" baseline="0" dirty="0"/>
              <a:t> </a:t>
            </a:r>
            <a:endParaRPr lang="es-PE" dirty="0"/>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1849081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97023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Según la ley general de aduanas</a:t>
            </a:r>
            <a:r>
              <a:rPr lang="es-PE" baseline="0" dirty="0"/>
              <a:t>, decreto legislativo 1053. El nombre de Importación temporal cambió a </a:t>
            </a:r>
            <a:r>
              <a:rPr lang="es-PE" sz="1200" dirty="0"/>
              <a:t>admisión temporal para reexportación en el mismo estado. </a:t>
            </a: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117077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550913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Según la ley general de aduanas</a:t>
            </a:r>
            <a:r>
              <a:rPr lang="es-PE" baseline="0" dirty="0"/>
              <a:t>, decreto legislativo 1053..</a:t>
            </a:r>
          </a:p>
          <a:p>
            <a:r>
              <a:rPr lang="es-PE" baseline="0" dirty="0"/>
              <a:t>Las operaciones de transformación o elaboración son consideradas de perfeccionamiento. </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40966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895518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73970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a:t>Fuente consultada</a:t>
            </a:r>
            <a:r>
              <a:rPr lang="es-PE" sz="1200" baseline="0" dirty="0"/>
              <a:t> a julio 2024.</a:t>
            </a:r>
            <a:endParaRPr lang="es-PE" sz="1200" dirty="0"/>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854148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1463843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665654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1972183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1407522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a:t>La devolución</a:t>
            </a:r>
            <a:r>
              <a:rPr lang="es-PE" baseline="0" dirty="0"/>
              <a:t> corresponde con un porcentaje del valor FOB del bien exportado. </a:t>
            </a:r>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1137498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384843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184738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dirty="0"/>
          </a:p>
        </p:txBody>
      </p:sp>
    </p:spTree>
    <p:extLst>
      <p:ext uri="{BB962C8B-B14F-4D97-AF65-F5344CB8AC3E}">
        <p14:creationId xmlns:p14="http://schemas.microsoft.com/office/powerpoint/2010/main" val="4125054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 Según reglas</a:t>
            </a:r>
            <a:r>
              <a:rPr lang="es-PE" baseline="0" dirty="0"/>
              <a:t> 4-8 de la introducción a los INCOTERMS 2020 – Reglas de ICC para el uso de términos comerciales nacionales e internacionales.</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dirty="0"/>
          </a:p>
        </p:txBody>
      </p:sp>
    </p:spTree>
    <p:extLst>
      <p:ext uri="{BB962C8B-B14F-4D97-AF65-F5344CB8AC3E}">
        <p14:creationId xmlns:p14="http://schemas.microsoft.com/office/powerpoint/2010/main" val="485836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 Según reglas</a:t>
            </a:r>
            <a:r>
              <a:rPr lang="es-PE" baseline="0" dirty="0"/>
              <a:t> 9-15 de la introducción a los INCOTERMS 2020 – Reglas de ICC para el uso de términos comerciales nacionales e internacionales, pp. 3-4</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40</a:t>
            </a:fld>
            <a:endParaRPr lang="es-PE" dirty="0"/>
          </a:p>
        </p:txBody>
      </p:sp>
    </p:spTree>
    <p:extLst>
      <p:ext uri="{BB962C8B-B14F-4D97-AF65-F5344CB8AC3E}">
        <p14:creationId xmlns:p14="http://schemas.microsoft.com/office/powerpoint/2010/main" val="1384254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Unos como los de la CAN</a:t>
            </a:r>
            <a:r>
              <a:rPr lang="es-PE" baseline="0" dirty="0"/>
              <a:t>. ALADI, ALIANZA DEL PACÍFICO tienen un enfoque de integración; otros sólo tienen un fin comercial. </a:t>
            </a:r>
            <a:endParaRPr lang="es-PE" dirty="0"/>
          </a:p>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509658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41</a:t>
            </a:fld>
            <a:endParaRPr lang="es-PE" dirty="0"/>
          </a:p>
        </p:txBody>
      </p:sp>
    </p:spTree>
    <p:extLst>
      <p:ext uri="{BB962C8B-B14F-4D97-AF65-F5344CB8AC3E}">
        <p14:creationId xmlns:p14="http://schemas.microsoft.com/office/powerpoint/2010/main" val="658635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En 1919 se crea la Cámara</a:t>
            </a:r>
            <a:r>
              <a:rPr lang="es-MX" b="1" baseline="0" dirty="0"/>
              <a:t> de Comercio Internacional en París. En el congreso de Londres, celebrado en 1921 se crean los términos de comercio internacional FOB (Free on Board) y CIF (Cost, Insurance and Freight) para el comercio marítimo de mercancías. En 1936 se les formaliza como INCOTERMS y se estandariza su uso entre todos los miembros de la CCI. En el año 1952 se crea el INCOTERM FAS para el transporte de graneles. Luego las revisiones periódicas de las normas se dan cada década en base a la evolución del comercio internacional.</a:t>
            </a:r>
            <a:endParaRPr lang="es-MX" b="1" dirty="0"/>
          </a:p>
          <a:p>
            <a:r>
              <a:rPr lang="es-MX" dirty="0"/>
              <a:t>Fuente:</a:t>
            </a:r>
            <a:r>
              <a:rPr lang="es-MX" baseline="0" dirty="0"/>
              <a:t> </a:t>
            </a:r>
            <a:r>
              <a:rPr lang="es-PE" dirty="0">
                <a:hlinkClick r:id="rId3"/>
              </a:rPr>
              <a:t>http://www.iccspain.org/incoterms-2020-2/</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43</a:t>
            </a:fld>
            <a:endParaRPr lang="es-PE" dirty="0"/>
          </a:p>
        </p:txBody>
      </p:sp>
    </p:spTree>
    <p:extLst>
      <p:ext uri="{BB962C8B-B14F-4D97-AF65-F5344CB8AC3E}">
        <p14:creationId xmlns:p14="http://schemas.microsoft.com/office/powerpoint/2010/main" val="939316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44</a:t>
            </a:fld>
            <a:endParaRPr lang="es-PE" dirty="0"/>
          </a:p>
        </p:txBody>
      </p:sp>
    </p:spTree>
    <p:extLst>
      <p:ext uri="{BB962C8B-B14F-4D97-AF65-F5344CB8AC3E}">
        <p14:creationId xmlns:p14="http://schemas.microsoft.com/office/powerpoint/2010/main" val="1518493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 Según regla 42 de la introducción a los INCOTERMS 2020 – Reglas de ICC para el uso de términos comerciales nacionales e internacionales,</a:t>
            </a:r>
            <a:r>
              <a:rPr lang="es-PE" baseline="0" dirty="0"/>
              <a:t> pp. 11</a:t>
            </a:r>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45</a:t>
            </a:fld>
            <a:endParaRPr lang="es-PE" dirty="0"/>
          </a:p>
        </p:txBody>
      </p:sp>
    </p:spTree>
    <p:extLst>
      <p:ext uri="{BB962C8B-B14F-4D97-AF65-F5344CB8AC3E}">
        <p14:creationId xmlns:p14="http://schemas.microsoft.com/office/powerpoint/2010/main" val="568662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 Según regla 44 y</a:t>
            </a:r>
            <a:r>
              <a:rPr lang="es-PE" baseline="0" dirty="0"/>
              <a:t> 45</a:t>
            </a:r>
            <a:r>
              <a:rPr lang="es-PE" dirty="0"/>
              <a:t> de la introducción a los INCOTERMS 2020 – Reglas de ICC para el uso de términos comerciales nacionales e internacionales,</a:t>
            </a:r>
            <a:r>
              <a:rPr lang="es-PE" baseline="0" dirty="0"/>
              <a:t> pp. 11</a:t>
            </a:r>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46</a:t>
            </a:fld>
            <a:endParaRPr lang="es-PE" dirty="0"/>
          </a:p>
        </p:txBody>
      </p:sp>
    </p:spTree>
    <p:extLst>
      <p:ext uri="{BB962C8B-B14F-4D97-AF65-F5344CB8AC3E}">
        <p14:creationId xmlns:p14="http://schemas.microsoft.com/office/powerpoint/2010/main" val="880555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a:t>
            </a:r>
            <a:r>
              <a:rPr lang="es-PE" sz="1200" baseline="0" dirty="0">
                <a:latin typeface="+mn-lt"/>
                <a:cs typeface="Calibri" panose="020F0502020204030204"/>
              </a:rPr>
              <a:t> pp. 23-29</a:t>
            </a:r>
            <a:endParaRPr lang="es-PE" sz="1200" dirty="0">
              <a:latin typeface="+mn-lt"/>
              <a:cs typeface="Calibri" panose="020F0502020204030204"/>
            </a:endParaRP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47</a:t>
            </a:fld>
            <a:endParaRPr lang="es-ES" noProof="0" dirty="0"/>
          </a:p>
        </p:txBody>
      </p:sp>
    </p:spTree>
    <p:extLst>
      <p:ext uri="{BB962C8B-B14F-4D97-AF65-F5344CB8AC3E}">
        <p14:creationId xmlns:p14="http://schemas.microsoft.com/office/powerpoint/2010/main" val="3221467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31-43</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48</a:t>
            </a:fld>
            <a:endParaRPr lang="es-ES" noProof="0" dirty="0"/>
          </a:p>
        </p:txBody>
      </p:sp>
    </p:spTree>
    <p:extLst>
      <p:ext uri="{BB962C8B-B14F-4D97-AF65-F5344CB8AC3E}">
        <p14:creationId xmlns:p14="http://schemas.microsoft.com/office/powerpoint/2010/main" val="168017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45-53</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49</a:t>
            </a:fld>
            <a:endParaRPr lang="es-ES" noProof="0" dirty="0"/>
          </a:p>
        </p:txBody>
      </p:sp>
    </p:spTree>
    <p:extLst>
      <p:ext uri="{BB962C8B-B14F-4D97-AF65-F5344CB8AC3E}">
        <p14:creationId xmlns:p14="http://schemas.microsoft.com/office/powerpoint/2010/main" val="734534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riesgos y seguro)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55-65</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50</a:t>
            </a:fld>
            <a:endParaRPr lang="es-ES" noProof="0" dirty="0"/>
          </a:p>
        </p:txBody>
      </p:sp>
    </p:spTree>
    <p:extLst>
      <p:ext uri="{BB962C8B-B14F-4D97-AF65-F5344CB8AC3E}">
        <p14:creationId xmlns:p14="http://schemas.microsoft.com/office/powerpoint/2010/main" val="3257602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67-75</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51</a:t>
            </a:fld>
            <a:endParaRPr lang="es-ES" noProof="0" dirty="0"/>
          </a:p>
        </p:txBody>
      </p:sp>
    </p:spTree>
    <p:extLst>
      <p:ext uri="{BB962C8B-B14F-4D97-AF65-F5344CB8AC3E}">
        <p14:creationId xmlns:p14="http://schemas.microsoft.com/office/powerpoint/2010/main" val="905898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El certificado de origen es el documento que</a:t>
            </a:r>
            <a:r>
              <a:rPr lang="es-PE" baseline="0" dirty="0"/>
              <a:t> da fe del cumplimiento de los criterios de origen de la mercancía. </a:t>
            </a:r>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1859160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77-85</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52</a:t>
            </a:fld>
            <a:endParaRPr lang="es-ES" noProof="0" dirty="0"/>
          </a:p>
        </p:txBody>
      </p:sp>
    </p:spTree>
    <p:extLst>
      <p:ext uri="{BB962C8B-B14F-4D97-AF65-F5344CB8AC3E}">
        <p14:creationId xmlns:p14="http://schemas.microsoft.com/office/powerpoint/2010/main" val="2507025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87-95</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53</a:t>
            </a:fld>
            <a:endParaRPr lang="es-ES" noProof="0" dirty="0"/>
          </a:p>
        </p:txBody>
      </p:sp>
    </p:spTree>
    <p:extLst>
      <p:ext uri="{BB962C8B-B14F-4D97-AF65-F5344CB8AC3E}">
        <p14:creationId xmlns:p14="http://schemas.microsoft.com/office/powerpoint/2010/main" val="1174308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 Según regla 43 de la introducción a los INCOTERMS 2020 – Reglas de ICC para el uso de términos comerciales nacionales e internacionales,</a:t>
            </a:r>
            <a:r>
              <a:rPr lang="es-PE" baseline="0" dirty="0"/>
              <a:t> pp. 11</a:t>
            </a:r>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54</a:t>
            </a:fld>
            <a:endParaRPr lang="es-PE" dirty="0"/>
          </a:p>
        </p:txBody>
      </p:sp>
    </p:spTree>
    <p:extLst>
      <p:ext uri="{BB962C8B-B14F-4D97-AF65-F5344CB8AC3E}">
        <p14:creationId xmlns:p14="http://schemas.microsoft.com/office/powerpoint/2010/main" val="2806001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99-107</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55</a:t>
            </a:fld>
            <a:endParaRPr lang="es-ES" noProof="0" dirty="0"/>
          </a:p>
        </p:txBody>
      </p:sp>
    </p:spTree>
    <p:extLst>
      <p:ext uri="{BB962C8B-B14F-4D97-AF65-F5344CB8AC3E}">
        <p14:creationId xmlns:p14="http://schemas.microsoft.com/office/powerpoint/2010/main" val="3398557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109-117</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56</a:t>
            </a:fld>
            <a:endParaRPr lang="es-ES" noProof="0" dirty="0"/>
          </a:p>
        </p:txBody>
      </p:sp>
    </p:spTree>
    <p:extLst>
      <p:ext uri="{BB962C8B-B14F-4D97-AF65-F5344CB8AC3E}">
        <p14:creationId xmlns:p14="http://schemas.microsoft.com/office/powerpoint/2010/main" val="709462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119-127</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57</a:t>
            </a:fld>
            <a:endParaRPr lang="es-ES" noProof="0" dirty="0"/>
          </a:p>
        </p:txBody>
      </p:sp>
    </p:spTree>
    <p:extLst>
      <p:ext uri="{BB962C8B-B14F-4D97-AF65-F5344CB8AC3E}">
        <p14:creationId xmlns:p14="http://schemas.microsoft.com/office/powerpoint/2010/main" val="3480605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En el gráfico se puede observar en azul las obligaciones del vendedor (costos y riesgos) y en naranja</a:t>
            </a:r>
            <a:r>
              <a:rPr lang="es-PE" b="1" baseline="0" dirty="0"/>
              <a:t> las del importador (costos y riesgos). </a:t>
            </a:r>
            <a:r>
              <a:rPr lang="es-PE" baseline="0" dirty="0"/>
              <a:t>Para mayor detalles de la operatividad del INCOTERM revisar el texto: </a:t>
            </a:r>
            <a:r>
              <a:rPr lang="es-PE" sz="1200" dirty="0">
                <a:latin typeface="+mn-lt"/>
                <a:cs typeface="Calibri" panose="020F0502020204030204"/>
              </a:rPr>
              <a:t>Reglas de ICC para el uso de términos comerciales nacionales e internacionales – ICC International Chamber of Commerce – 2019, pp. 129-139</a:t>
            </a:r>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58</a:t>
            </a:fld>
            <a:endParaRPr lang="es-ES" noProof="0" dirty="0"/>
          </a:p>
        </p:txBody>
      </p:sp>
    </p:spTree>
    <p:extLst>
      <p:ext uri="{BB962C8B-B14F-4D97-AF65-F5344CB8AC3E}">
        <p14:creationId xmlns:p14="http://schemas.microsoft.com/office/powerpoint/2010/main" val="44489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59</a:t>
            </a:fld>
            <a:endParaRPr lang="es-PE" dirty="0"/>
          </a:p>
        </p:txBody>
      </p:sp>
    </p:spTree>
    <p:extLst>
      <p:ext uri="{BB962C8B-B14F-4D97-AF65-F5344CB8AC3E}">
        <p14:creationId xmlns:p14="http://schemas.microsoft.com/office/powerpoint/2010/main" val="2986676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 Según reglas 58-77 de la introducción a los INCOTERMS 2020 – Reglas de ICC para el uso de términos comerciales nacionales e internacionales,</a:t>
            </a:r>
            <a:r>
              <a:rPr lang="es-PE" b="1" baseline="0" dirty="0"/>
              <a:t> pp. 13-18</a:t>
            </a:r>
            <a:endParaRPr lang="es-PE" b="1" dirty="0"/>
          </a:p>
          <a:p>
            <a:endParaRPr lang="es-ES" dirty="0"/>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60</a:t>
            </a:fld>
            <a:endParaRPr lang="es-ES" noProof="0" dirty="0"/>
          </a:p>
        </p:txBody>
      </p:sp>
    </p:spTree>
    <p:extLst>
      <p:ext uri="{BB962C8B-B14F-4D97-AF65-F5344CB8AC3E}">
        <p14:creationId xmlns:p14="http://schemas.microsoft.com/office/powerpoint/2010/main" val="2501234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b="1" dirty="0"/>
              <a:t>(*) Según reglas 58-77 de la introducción a los INCOTERMS 2020 – Reglas de ICC para el uso de términos comerciales nacionales e internacionales.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b="1" dirty="0"/>
              <a:t>(**) Artículos A9/B9, COSTOS.</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b="1" dirty="0"/>
              <a:t>También</a:t>
            </a:r>
            <a:r>
              <a:rPr lang="es-PE" sz="1200" b="1" baseline="0" dirty="0"/>
              <a:t> es remarcable la exigencia a los transportistas de declarar el VGM (Masa Bruta Verificada) del contenedor con herramientas calibradas certificadas con el objeto de respetar los preceptos del convenio SOLAS (Convenio Internacional para la Seguridad de la Vida Humana en el Mar).</a:t>
            </a:r>
            <a:endParaRPr lang="es-PE" b="1" dirty="0"/>
          </a:p>
          <a:p>
            <a:endParaRPr lang="es-ES" dirty="0"/>
          </a:p>
        </p:txBody>
      </p:sp>
      <p:sp>
        <p:nvSpPr>
          <p:cNvPr id="4" name="Marcador de número de diapositiva 3"/>
          <p:cNvSpPr>
            <a:spLocks noGrp="1"/>
          </p:cNvSpPr>
          <p:nvPr>
            <p:ph type="sldNum" sz="quarter" idx="10"/>
          </p:nvPr>
        </p:nvSpPr>
        <p:spPr/>
        <p:txBody>
          <a:bodyPr/>
          <a:lstStyle/>
          <a:p>
            <a:pPr rtl="0"/>
            <a:fld id="{53D78A92-0141-4330-8F3E-FAADFAC23844}" type="slidenum">
              <a:rPr lang="es-ES" noProof="0" smtClean="0"/>
              <a:t>61</a:t>
            </a:fld>
            <a:endParaRPr lang="es-ES" noProof="0" dirty="0"/>
          </a:p>
        </p:txBody>
      </p:sp>
    </p:spTree>
    <p:extLst>
      <p:ext uri="{BB962C8B-B14F-4D97-AF65-F5344CB8AC3E}">
        <p14:creationId xmlns:p14="http://schemas.microsoft.com/office/powerpoint/2010/main" val="112750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1058511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63</a:t>
            </a:fld>
            <a:endParaRPr lang="es-PE"/>
          </a:p>
        </p:txBody>
      </p:sp>
    </p:spTree>
    <p:extLst>
      <p:ext uri="{BB962C8B-B14F-4D97-AF65-F5344CB8AC3E}">
        <p14:creationId xmlns:p14="http://schemas.microsoft.com/office/powerpoint/2010/main" val="47224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69782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148036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a:t>Exportación</a:t>
            </a:r>
            <a:r>
              <a:rPr lang="es-PE" baseline="0" dirty="0"/>
              <a:t> temporal puede ser para reimportación en el mismo estado o para perfeccionamiento pasivo. </a:t>
            </a:r>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74651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a:t>Segú</a:t>
            </a:r>
            <a:r>
              <a:rPr lang="es-PE" baseline="0" dirty="0"/>
              <a:t>n la ley de aduanas  Título III / Capítulo I /Artículo 60 … La exportación definitiva no está afecta a ningún tributo.</a:t>
            </a:r>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1419653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2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CB70842-474B-B544-830B-2AD8E5FF05F8}"/>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11" name="TextBox 7">
            <a:extLst>
              <a:ext uri="{FF2B5EF4-FFF2-40B4-BE49-F238E27FC236}">
                <a16:creationId xmlns:a16="http://schemas.microsoft.com/office/drawing/2014/main" id="{A6F926DF-9226-6141-8E49-53D8635BD43A}"/>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11</a:t>
            </a:r>
            <a:endParaRPr lang="en-US" sz="800" dirty="0">
              <a:solidFill>
                <a:schemeClr val="bg1">
                  <a:lumMod val="50000"/>
                </a:schemeClr>
              </a:solidFill>
              <a:latin typeface="Calibri"/>
              <a:cs typeface="Calibri"/>
            </a:endParaRPr>
          </a:p>
        </p:txBody>
      </p:sp>
      <p:pic>
        <p:nvPicPr>
          <p:cNvPr id="12" name="Imagen 11">
            <a:extLst>
              <a:ext uri="{FF2B5EF4-FFF2-40B4-BE49-F238E27FC236}">
                <a16:creationId xmlns:a16="http://schemas.microsoft.com/office/drawing/2014/main" id="{8CA9ABAF-68B3-1849-9729-4364C8D0FD5C}"/>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317" userDrawn="1">
          <p15:clr>
            <a:srgbClr val="F26B43"/>
          </p15:clr>
        </p15:guide>
        <p15:guide id="4" pos="431" userDrawn="1">
          <p15:clr>
            <a:srgbClr val="F26B43"/>
          </p15:clr>
        </p15:guide>
        <p15:guide id="5" pos="5465" userDrawn="1">
          <p15:clr>
            <a:srgbClr val="F26B43"/>
          </p15:clr>
        </p15:guide>
        <p15:guide id="6" pos="2767" userDrawn="1">
          <p15:clr>
            <a:srgbClr val="F26B43"/>
          </p15:clr>
        </p15:guide>
        <p15:guide id="7" pos="2993"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5.xml"/><Relationship Id="rId7"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1.emf"/><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5.jpe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43.pn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45.jpe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47.jpe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jpeg"/><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21.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53.jpe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notesSlide" Target="../notesSlides/notesSlide23.xml"/><Relationship Id="rId7"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55.jpe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6.emf"/></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6.emf"/></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6.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emf"/></Relationships>
</file>

<file path=ppt/slides/_rels/slide48.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7.emf"/><Relationship Id="rId7" Type="http://schemas.openxmlformats.org/officeDocument/2006/relationships/image" Target="../media/image69.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4.emf"/><Relationship Id="rId4" Type="http://schemas.openxmlformats.org/officeDocument/2006/relationships/image" Target="../media/image68.emf"/></Relationships>
</file>

<file path=ppt/slides/_rels/slide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6.e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6.emf"/></Relationships>
</file>

<file path=ppt/slides/_rels/slide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6.emf"/></Relationships>
</file>

<file path=ppt/slides/_rels/slide5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6.emf"/></Relationships>
</file>

<file path=ppt/slides/_rels/slide5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6.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72.emf"/></Relationships>
</file>

<file path=ppt/slides/_rels/slide5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72.emf"/></Relationships>
</file>

<file path=ppt/slides/_rels/slide5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72.emf"/></Relationships>
</file>

<file path=ppt/slides/_rels/slide5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72.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76.png"/><Relationship Id="rId4" Type="http://schemas.openxmlformats.org/officeDocument/2006/relationships/image" Target="../media/image75.emf"/></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30BD64ED-1A86-4F46-B783-E0597832B67C}"/>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CuadroTexto 11">
            <a:extLst>
              <a:ext uri="{FF2B5EF4-FFF2-40B4-BE49-F238E27FC236}">
                <a16:creationId xmlns:a16="http://schemas.microsoft.com/office/drawing/2014/main" id="{874FEFAA-429E-9C4D-89B2-6DF68BE9FC30}"/>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3" name="Rectángulo 12">
            <a:extLst>
              <a:ext uri="{FF2B5EF4-FFF2-40B4-BE49-F238E27FC236}">
                <a16:creationId xmlns:a16="http://schemas.microsoft.com/office/drawing/2014/main" id="{0694C343-11D5-6345-97B2-DAD5E8006D36}"/>
              </a:ext>
            </a:extLst>
          </p:cNvPr>
          <p:cNvSpPr/>
          <p:nvPr/>
        </p:nvSpPr>
        <p:spPr>
          <a:xfrm>
            <a:off x="503239" y="2177570"/>
            <a:ext cx="3056852" cy="747897"/>
          </a:xfrm>
          <a:prstGeom prst="rect">
            <a:avLst/>
          </a:prstGeom>
        </p:spPr>
        <p:txBody>
          <a:bodyPr wrap="square" lIns="0" tIns="0" rIns="0" bIns="0">
            <a:spAutoFit/>
          </a:bodyPr>
          <a:lstStyle/>
          <a:p>
            <a:pPr>
              <a:lnSpc>
                <a:spcPct val="90000"/>
              </a:lnSpc>
            </a:pPr>
            <a:r>
              <a:rPr lang="es-PE" sz="2700" dirty="0">
                <a:latin typeface="Graphik-Medium" charset="0"/>
                <a:ea typeface="Graphik-Medium" charset="0"/>
                <a:cs typeface="Graphik-Medium" charset="0"/>
              </a:rPr>
              <a:t>LOGÍSTICA</a:t>
            </a:r>
            <a:br>
              <a:rPr lang="es-PE" sz="2700" dirty="0">
                <a:latin typeface="Graphik-Medium" charset="0"/>
                <a:ea typeface="Graphik-Medium" charset="0"/>
                <a:cs typeface="Graphik-Medium" charset="0"/>
              </a:rPr>
            </a:br>
            <a:r>
              <a:rPr lang="es-PE" sz="2700" b="1" dirty="0">
                <a:latin typeface="Graphik Bold" charset="0"/>
                <a:ea typeface="Graphik Bold" charset="0"/>
                <a:cs typeface="Graphik Bold" charset="0"/>
              </a:rPr>
              <a:t>INTERNACIONAL</a:t>
            </a:r>
          </a:p>
        </p:txBody>
      </p:sp>
      <p:sp>
        <p:nvSpPr>
          <p:cNvPr id="14" name="Rectángulo 13">
            <a:extLst>
              <a:ext uri="{FF2B5EF4-FFF2-40B4-BE49-F238E27FC236}">
                <a16:creationId xmlns:a16="http://schemas.microsoft.com/office/drawing/2014/main" id="{E67DEBDA-C979-264B-844E-FF58E4180AE7}"/>
              </a:ext>
            </a:extLst>
          </p:cNvPr>
          <p:cNvSpPr/>
          <p:nvPr/>
        </p:nvSpPr>
        <p:spPr>
          <a:xfrm>
            <a:off x="503238" y="3219842"/>
            <a:ext cx="3104742" cy="1198341"/>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 sz="1100" dirty="0">
                <a:latin typeface="Graphik-Medium" charset="0"/>
              </a:rPr>
              <a:t>Logística internacional</a:t>
            </a:r>
          </a:p>
          <a:p>
            <a:pPr marL="177800" indent="-177800">
              <a:lnSpc>
                <a:spcPct val="120000"/>
              </a:lnSpc>
              <a:buClr>
                <a:srgbClr val="C42E91"/>
              </a:buClr>
              <a:buSzPct val="100000"/>
              <a:buFont typeface="Arial"/>
              <a:buChar char="•"/>
            </a:pPr>
            <a:r>
              <a:rPr lang="es-ES" sz="1100" dirty="0" err="1">
                <a:latin typeface="Graphik-Medium" charset="0"/>
              </a:rPr>
              <a:t>Incoterms</a:t>
            </a:r>
            <a:r>
              <a:rPr lang="es-ES" sz="1100" dirty="0">
                <a:latin typeface="Graphik-Medium" charset="0"/>
              </a:rPr>
              <a:t> 2020</a:t>
            </a:r>
          </a:p>
          <a:p>
            <a:pPr marL="319088" lvl="1" indent="-177800">
              <a:lnSpc>
                <a:spcPct val="120000"/>
              </a:lnSpc>
              <a:buClr>
                <a:srgbClr val="C42E91"/>
              </a:buClr>
              <a:buSzPct val="100000"/>
              <a:buFont typeface="Arial"/>
              <a:buChar char="•"/>
            </a:pPr>
            <a:r>
              <a:rPr lang="es-PE" altLang="es-ES" sz="1100" dirty="0">
                <a:latin typeface="Graphik-Medium" charset="0"/>
              </a:rPr>
              <a:t>Definición de los INCOTERMS 2020</a:t>
            </a:r>
            <a:endParaRPr lang="es-ES" sz="1100" dirty="0">
              <a:latin typeface="Graphik-Medium" charset="0"/>
            </a:endParaRPr>
          </a:p>
          <a:p>
            <a:pPr marL="319088" lvl="1" indent="-177800">
              <a:lnSpc>
                <a:spcPct val="120000"/>
              </a:lnSpc>
              <a:buClr>
                <a:srgbClr val="C42E91"/>
              </a:buClr>
              <a:buSzPct val="100000"/>
              <a:buFont typeface="Arial"/>
              <a:buChar char="•"/>
            </a:pPr>
            <a:r>
              <a:rPr lang="es-PE" altLang="es-ES" sz="1100" dirty="0">
                <a:latin typeface="Graphik-Medium" charset="0"/>
              </a:rPr>
              <a:t>Evolución de los INCOTERMS</a:t>
            </a:r>
          </a:p>
          <a:p>
            <a:pPr marL="319088" lvl="1" indent="-177800">
              <a:lnSpc>
                <a:spcPct val="120000"/>
              </a:lnSpc>
              <a:buClr>
                <a:srgbClr val="C42E91"/>
              </a:buClr>
              <a:buSzPct val="100000"/>
              <a:buFont typeface="Arial"/>
              <a:buChar char="•"/>
            </a:pPr>
            <a:r>
              <a:rPr lang="es-PE" altLang="es-ES" sz="1100" dirty="0">
                <a:latin typeface="Graphik-Medium" charset="0"/>
              </a:rPr>
              <a:t>Clasificación de los INCOTERMS 2020</a:t>
            </a:r>
            <a:endParaRPr lang="es-ES" sz="1100" dirty="0">
              <a:latin typeface="Graphik-Medium" charset="0"/>
            </a:endParaRPr>
          </a:p>
          <a:p>
            <a:pPr marL="319088" lvl="1" indent="-177800">
              <a:lnSpc>
                <a:spcPct val="120000"/>
              </a:lnSpc>
              <a:buClr>
                <a:srgbClr val="C42E91"/>
              </a:buClr>
              <a:buSzPct val="100000"/>
              <a:buFont typeface="Arial"/>
              <a:buChar char="•"/>
            </a:pPr>
            <a:r>
              <a:rPr lang="es-PE" altLang="es-ES" sz="1100" dirty="0">
                <a:latin typeface="Graphik-Medium" charset="0"/>
              </a:rPr>
              <a:t>Principales cambios en la versión 2020</a:t>
            </a:r>
          </a:p>
        </p:txBody>
      </p:sp>
      <p:sp>
        <p:nvSpPr>
          <p:cNvPr id="15" name="CuadroTexto 14">
            <a:extLst>
              <a:ext uri="{FF2B5EF4-FFF2-40B4-BE49-F238E27FC236}">
                <a16:creationId xmlns:a16="http://schemas.microsoft.com/office/drawing/2014/main" id="{8D73F3AC-D20B-CA4C-AB34-6B2CDBEEC879}"/>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11</a:t>
            </a:r>
          </a:p>
        </p:txBody>
      </p:sp>
      <p:pic>
        <p:nvPicPr>
          <p:cNvPr id="16" name="Imagen 15">
            <a:extLst>
              <a:ext uri="{FF2B5EF4-FFF2-40B4-BE49-F238E27FC236}">
                <a16:creationId xmlns:a16="http://schemas.microsoft.com/office/drawing/2014/main" id="{6EBFF1EF-F12F-D246-A52B-082AE970214B}"/>
              </a:ext>
            </a:extLst>
          </p:cNvPr>
          <p:cNvPicPr>
            <a:picLocks noChangeAspect="1"/>
          </p:cNvPicPr>
          <p:nvPr/>
        </p:nvPicPr>
        <p:blipFill>
          <a:blip r:embed="rId2"/>
          <a:stretch>
            <a:fillRect/>
          </a:stretch>
        </p:blipFill>
        <p:spPr>
          <a:xfrm>
            <a:off x="507464" y="1883411"/>
            <a:ext cx="166865" cy="170453"/>
          </a:xfrm>
          <a:prstGeom prst="rect">
            <a:avLst/>
          </a:prstGeom>
        </p:spPr>
      </p:pic>
      <p:pic>
        <p:nvPicPr>
          <p:cNvPr id="17" name="Imagen 16">
            <a:extLst>
              <a:ext uri="{FF2B5EF4-FFF2-40B4-BE49-F238E27FC236}">
                <a16:creationId xmlns:a16="http://schemas.microsoft.com/office/drawing/2014/main" id="{A32993E6-67AF-0347-A0F0-0F4A80C60ED4}"/>
              </a:ext>
            </a:extLst>
          </p:cNvPr>
          <p:cNvPicPr>
            <a:picLocks noChangeAspect="1"/>
          </p:cNvPicPr>
          <p:nvPr/>
        </p:nvPicPr>
        <p:blipFill>
          <a:blip r:embed="rId3"/>
          <a:stretch>
            <a:fillRect/>
          </a:stretch>
        </p:blipFill>
        <p:spPr>
          <a:xfrm>
            <a:off x="3742531" y="-9832"/>
            <a:ext cx="5410762" cy="5724832"/>
          </a:xfrm>
          <a:prstGeom prst="rect">
            <a:avLst/>
          </a:prstGeom>
        </p:spPr>
      </p:pic>
    </p:spTree>
    <p:extLst>
      <p:ext uri="{BB962C8B-B14F-4D97-AF65-F5344CB8AC3E}">
        <p14:creationId xmlns:p14="http://schemas.microsoft.com/office/powerpoint/2010/main" val="2885609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11891"/>
            <a:ext cx="3882544" cy="184666"/>
          </a:xfrm>
          <a:prstGeom prst="rect">
            <a:avLst/>
          </a:prstGeom>
        </p:spPr>
        <p:txBody>
          <a:bodyPr vert="horz" wrap="square" lIns="0" tIns="0" rIns="0" bIns="0" rtlCol="0">
            <a:spAutoFit/>
          </a:bodyPr>
          <a:lstStyle/>
          <a:p>
            <a:pPr marL="11725">
              <a:buClr>
                <a:schemeClr val="tx1"/>
              </a:buClr>
              <a:buSzPct val="100000"/>
              <a:tabLst>
                <a:tab pos="121285" algn="l"/>
              </a:tabLst>
            </a:pPr>
            <a:r>
              <a:rPr lang="en-US" sz="1200" b="1" spc="-10" dirty="0">
                <a:cs typeface="Source Sans Pro"/>
              </a:rPr>
              <a:t>DESTACAN LOS SIGUIENTES:</a:t>
            </a:r>
          </a:p>
        </p:txBody>
      </p:sp>
      <p:sp>
        <p:nvSpPr>
          <p:cNvPr id="5" name="Rectangle 5">
            <a:extLst>
              <a:ext uri="{FF2B5EF4-FFF2-40B4-BE49-F238E27FC236}">
                <a16:creationId xmlns:a16="http://schemas.microsoft.com/office/drawing/2014/main" id="{765752B2-F5E4-7C47-B45C-AB5ECF5784C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5D56FF01-DC3F-6041-A298-834935FBC793}"/>
              </a:ext>
            </a:extLst>
          </p:cNvPr>
          <p:cNvSpPr/>
          <p:nvPr/>
        </p:nvSpPr>
        <p:spPr>
          <a:xfrm>
            <a:off x="800813" y="1154654"/>
            <a:ext cx="3591800"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Comunidad Andina (CAN).</a:t>
            </a:r>
          </a:p>
        </p:txBody>
      </p:sp>
      <p:cxnSp>
        <p:nvCxnSpPr>
          <p:cNvPr id="13" name="Conector recto 12">
            <a:extLst>
              <a:ext uri="{FF2B5EF4-FFF2-40B4-BE49-F238E27FC236}">
                <a16:creationId xmlns:a16="http://schemas.microsoft.com/office/drawing/2014/main" id="{5C6C9014-56DD-9E41-B08F-703FE0635FAE}"/>
              </a:ext>
            </a:extLst>
          </p:cNvPr>
          <p:cNvCxnSpPr>
            <a:cxnSpLocks/>
          </p:cNvCxnSpPr>
          <p:nvPr/>
        </p:nvCxnSpPr>
        <p:spPr>
          <a:xfrm>
            <a:off x="586411" y="1322802"/>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E170BE8F-7C17-9A4C-B57D-2EFB258A53D8}"/>
              </a:ext>
            </a:extLst>
          </p:cNvPr>
          <p:cNvSpPr/>
          <p:nvPr/>
        </p:nvSpPr>
        <p:spPr>
          <a:xfrm>
            <a:off x="800812" y="1503030"/>
            <a:ext cx="3591801"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Mercado Común del Sur (MERCOSUR).</a:t>
            </a:r>
          </a:p>
        </p:txBody>
      </p:sp>
      <p:sp>
        <p:nvSpPr>
          <p:cNvPr id="16" name="Más 15">
            <a:extLst>
              <a:ext uri="{FF2B5EF4-FFF2-40B4-BE49-F238E27FC236}">
                <a16:creationId xmlns:a16="http://schemas.microsoft.com/office/drawing/2014/main" id="{04189D30-246A-E14D-A5A4-100C4D11163D}"/>
              </a:ext>
            </a:extLst>
          </p:cNvPr>
          <p:cNvSpPr/>
          <p:nvPr/>
        </p:nvSpPr>
        <p:spPr>
          <a:xfrm>
            <a:off x="510069" y="116442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Más 17">
            <a:extLst>
              <a:ext uri="{FF2B5EF4-FFF2-40B4-BE49-F238E27FC236}">
                <a16:creationId xmlns:a16="http://schemas.microsoft.com/office/drawing/2014/main" id="{3A6E04A6-0B1B-1044-8E58-15B421CB1CB3}"/>
              </a:ext>
            </a:extLst>
          </p:cNvPr>
          <p:cNvSpPr/>
          <p:nvPr/>
        </p:nvSpPr>
        <p:spPr>
          <a:xfrm>
            <a:off x="510069" y="1513918"/>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1" name="Conector recto 20">
            <a:extLst>
              <a:ext uri="{FF2B5EF4-FFF2-40B4-BE49-F238E27FC236}">
                <a16:creationId xmlns:a16="http://schemas.microsoft.com/office/drawing/2014/main" id="{8F0AFD95-6898-504C-850B-2D7052E29330}"/>
              </a:ext>
            </a:extLst>
          </p:cNvPr>
          <p:cNvCxnSpPr>
            <a:cxnSpLocks/>
          </p:cNvCxnSpPr>
          <p:nvPr/>
        </p:nvCxnSpPr>
        <p:spPr>
          <a:xfrm>
            <a:off x="586411" y="1679149"/>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3CB4C49A-6F78-614C-A680-392521627040}"/>
              </a:ext>
            </a:extLst>
          </p:cNvPr>
          <p:cNvSpPr/>
          <p:nvPr/>
        </p:nvSpPr>
        <p:spPr>
          <a:xfrm>
            <a:off x="800812" y="1859377"/>
            <a:ext cx="3591801"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Asociación Latinoamericana de Integración (ALADI).</a:t>
            </a:r>
          </a:p>
        </p:txBody>
      </p:sp>
      <p:sp>
        <p:nvSpPr>
          <p:cNvPr id="23" name="Más 22">
            <a:extLst>
              <a:ext uri="{FF2B5EF4-FFF2-40B4-BE49-F238E27FC236}">
                <a16:creationId xmlns:a16="http://schemas.microsoft.com/office/drawing/2014/main" id="{3826C6AA-9CCA-624D-AF69-3EC6E1DD97A6}"/>
              </a:ext>
            </a:extLst>
          </p:cNvPr>
          <p:cNvSpPr/>
          <p:nvPr/>
        </p:nvSpPr>
        <p:spPr>
          <a:xfrm>
            <a:off x="510069" y="187026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4" name="Conector recto 23">
            <a:extLst>
              <a:ext uri="{FF2B5EF4-FFF2-40B4-BE49-F238E27FC236}">
                <a16:creationId xmlns:a16="http://schemas.microsoft.com/office/drawing/2014/main" id="{068E5894-66DB-0F4E-BEA8-FF4DD48F67D5}"/>
              </a:ext>
            </a:extLst>
          </p:cNvPr>
          <p:cNvCxnSpPr>
            <a:cxnSpLocks/>
          </p:cNvCxnSpPr>
          <p:nvPr/>
        </p:nvCxnSpPr>
        <p:spPr>
          <a:xfrm>
            <a:off x="586411" y="2035496"/>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0699505-5417-074C-809B-C5B34C7A61C0}"/>
              </a:ext>
            </a:extLst>
          </p:cNvPr>
          <p:cNvSpPr/>
          <p:nvPr/>
        </p:nvSpPr>
        <p:spPr>
          <a:xfrm>
            <a:off x="800812" y="2215724"/>
            <a:ext cx="3591801"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Foro de Cooperación Económica Asia - </a:t>
            </a:r>
            <a:r>
              <a:rPr lang="es-ES_tradnl" sz="1200" spc="-10" dirty="0" err="1">
                <a:cs typeface="Source Sans Pro"/>
              </a:rPr>
              <a:t>Pacíﬁco</a:t>
            </a:r>
            <a:r>
              <a:rPr lang="es-ES_tradnl" sz="1200" spc="-10" dirty="0">
                <a:cs typeface="Source Sans Pro"/>
              </a:rPr>
              <a:t> (APEC).</a:t>
            </a:r>
          </a:p>
        </p:txBody>
      </p:sp>
      <p:sp>
        <p:nvSpPr>
          <p:cNvPr id="26" name="Más 25">
            <a:extLst>
              <a:ext uri="{FF2B5EF4-FFF2-40B4-BE49-F238E27FC236}">
                <a16:creationId xmlns:a16="http://schemas.microsoft.com/office/drawing/2014/main" id="{775FE78A-9870-6E4C-9B1E-CEB7DF7622D5}"/>
              </a:ext>
            </a:extLst>
          </p:cNvPr>
          <p:cNvSpPr/>
          <p:nvPr/>
        </p:nvSpPr>
        <p:spPr>
          <a:xfrm>
            <a:off x="510069" y="2226612"/>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27" name="Conector recto 26">
            <a:extLst>
              <a:ext uri="{FF2B5EF4-FFF2-40B4-BE49-F238E27FC236}">
                <a16:creationId xmlns:a16="http://schemas.microsoft.com/office/drawing/2014/main" id="{439B01EB-A603-674E-AB0D-16B0F7A155E4}"/>
              </a:ext>
            </a:extLst>
          </p:cNvPr>
          <p:cNvCxnSpPr>
            <a:cxnSpLocks/>
          </p:cNvCxnSpPr>
          <p:nvPr/>
        </p:nvCxnSpPr>
        <p:spPr>
          <a:xfrm>
            <a:off x="586411" y="2391843"/>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BD9DF91D-8845-7944-A041-DDC3A1C0C556}"/>
              </a:ext>
            </a:extLst>
          </p:cNvPr>
          <p:cNvSpPr/>
          <p:nvPr/>
        </p:nvSpPr>
        <p:spPr>
          <a:xfrm>
            <a:off x="800812" y="2572071"/>
            <a:ext cx="3591801"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Estados Unidos: Acuerdo de Promoción Comercial.</a:t>
            </a:r>
          </a:p>
        </p:txBody>
      </p:sp>
      <p:sp>
        <p:nvSpPr>
          <p:cNvPr id="29" name="Más 28">
            <a:extLst>
              <a:ext uri="{FF2B5EF4-FFF2-40B4-BE49-F238E27FC236}">
                <a16:creationId xmlns:a16="http://schemas.microsoft.com/office/drawing/2014/main" id="{FE0608F1-8834-B249-9C1F-8AA39B045694}"/>
              </a:ext>
            </a:extLst>
          </p:cNvPr>
          <p:cNvSpPr/>
          <p:nvPr/>
        </p:nvSpPr>
        <p:spPr>
          <a:xfrm>
            <a:off x="510069" y="2582959"/>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0" name="Conector recto 29">
            <a:extLst>
              <a:ext uri="{FF2B5EF4-FFF2-40B4-BE49-F238E27FC236}">
                <a16:creationId xmlns:a16="http://schemas.microsoft.com/office/drawing/2014/main" id="{CFF107CD-BEE2-874A-A34C-611E8557AF2B}"/>
              </a:ext>
            </a:extLst>
          </p:cNvPr>
          <p:cNvCxnSpPr>
            <a:cxnSpLocks/>
          </p:cNvCxnSpPr>
          <p:nvPr/>
        </p:nvCxnSpPr>
        <p:spPr>
          <a:xfrm>
            <a:off x="586411" y="2748190"/>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1" name="Rectángulo 30">
            <a:extLst>
              <a:ext uri="{FF2B5EF4-FFF2-40B4-BE49-F238E27FC236}">
                <a16:creationId xmlns:a16="http://schemas.microsoft.com/office/drawing/2014/main" id="{AFEC297B-4BC2-D640-B869-EB0CDDC1250C}"/>
              </a:ext>
            </a:extLst>
          </p:cNvPr>
          <p:cNvSpPr/>
          <p:nvPr/>
        </p:nvSpPr>
        <p:spPr>
          <a:xfrm>
            <a:off x="800812" y="2928418"/>
            <a:ext cx="3591801"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Unión Europea: Acuerdo comercial.</a:t>
            </a:r>
          </a:p>
        </p:txBody>
      </p:sp>
      <p:sp>
        <p:nvSpPr>
          <p:cNvPr id="32" name="Más 31">
            <a:extLst>
              <a:ext uri="{FF2B5EF4-FFF2-40B4-BE49-F238E27FC236}">
                <a16:creationId xmlns:a16="http://schemas.microsoft.com/office/drawing/2014/main" id="{F7E91535-C420-AD4B-8340-B8C8931DB37A}"/>
              </a:ext>
            </a:extLst>
          </p:cNvPr>
          <p:cNvSpPr/>
          <p:nvPr/>
        </p:nvSpPr>
        <p:spPr>
          <a:xfrm>
            <a:off x="510069" y="293930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3" name="Conector recto 32">
            <a:extLst>
              <a:ext uri="{FF2B5EF4-FFF2-40B4-BE49-F238E27FC236}">
                <a16:creationId xmlns:a16="http://schemas.microsoft.com/office/drawing/2014/main" id="{714644DD-773F-3941-8081-B06EE75776F1}"/>
              </a:ext>
            </a:extLst>
          </p:cNvPr>
          <p:cNvCxnSpPr>
            <a:cxnSpLocks/>
          </p:cNvCxnSpPr>
          <p:nvPr/>
        </p:nvCxnSpPr>
        <p:spPr>
          <a:xfrm>
            <a:off x="586411" y="3104537"/>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93E76719-441B-1A48-84DD-35E71A840D00}"/>
              </a:ext>
            </a:extLst>
          </p:cNvPr>
          <p:cNvSpPr/>
          <p:nvPr/>
        </p:nvSpPr>
        <p:spPr>
          <a:xfrm>
            <a:off x="800812" y="3284765"/>
            <a:ext cx="3591801"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Japón: Acuerdo de Asociación económica.</a:t>
            </a:r>
          </a:p>
        </p:txBody>
      </p:sp>
      <p:sp>
        <p:nvSpPr>
          <p:cNvPr id="35" name="Más 34">
            <a:extLst>
              <a:ext uri="{FF2B5EF4-FFF2-40B4-BE49-F238E27FC236}">
                <a16:creationId xmlns:a16="http://schemas.microsoft.com/office/drawing/2014/main" id="{C3F3D0D7-BED8-B445-8C72-9D41A43D29B9}"/>
              </a:ext>
            </a:extLst>
          </p:cNvPr>
          <p:cNvSpPr/>
          <p:nvPr/>
        </p:nvSpPr>
        <p:spPr>
          <a:xfrm>
            <a:off x="510069" y="329565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6" name="Conector recto 35">
            <a:extLst>
              <a:ext uri="{FF2B5EF4-FFF2-40B4-BE49-F238E27FC236}">
                <a16:creationId xmlns:a16="http://schemas.microsoft.com/office/drawing/2014/main" id="{BA1A7D6C-4F5D-C44B-AC52-10E98FDEBEC0}"/>
              </a:ext>
            </a:extLst>
          </p:cNvPr>
          <p:cNvCxnSpPr>
            <a:cxnSpLocks/>
          </p:cNvCxnSpPr>
          <p:nvPr/>
        </p:nvCxnSpPr>
        <p:spPr>
          <a:xfrm>
            <a:off x="586411" y="3454161"/>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7" name="Rectángulo 36">
            <a:extLst>
              <a:ext uri="{FF2B5EF4-FFF2-40B4-BE49-F238E27FC236}">
                <a16:creationId xmlns:a16="http://schemas.microsoft.com/office/drawing/2014/main" id="{66AA62A4-C23C-CC48-96D8-B0C2D175220E}"/>
              </a:ext>
            </a:extLst>
          </p:cNvPr>
          <p:cNvSpPr/>
          <p:nvPr/>
        </p:nvSpPr>
        <p:spPr>
          <a:xfrm>
            <a:off x="800812" y="3634389"/>
            <a:ext cx="3591801"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Singapur: Tratado de Libre Comercio (TLC).</a:t>
            </a:r>
          </a:p>
        </p:txBody>
      </p:sp>
      <p:sp>
        <p:nvSpPr>
          <p:cNvPr id="38" name="Más 37">
            <a:extLst>
              <a:ext uri="{FF2B5EF4-FFF2-40B4-BE49-F238E27FC236}">
                <a16:creationId xmlns:a16="http://schemas.microsoft.com/office/drawing/2014/main" id="{578141D6-9849-AE48-B1C0-30A899B84754}"/>
              </a:ext>
            </a:extLst>
          </p:cNvPr>
          <p:cNvSpPr/>
          <p:nvPr/>
        </p:nvSpPr>
        <p:spPr>
          <a:xfrm>
            <a:off x="510069" y="364527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39" name="Conector recto 38">
            <a:extLst>
              <a:ext uri="{FF2B5EF4-FFF2-40B4-BE49-F238E27FC236}">
                <a16:creationId xmlns:a16="http://schemas.microsoft.com/office/drawing/2014/main" id="{F4214501-3160-7844-8333-45C7E27D8996}"/>
              </a:ext>
            </a:extLst>
          </p:cNvPr>
          <p:cNvCxnSpPr>
            <a:cxnSpLocks/>
          </p:cNvCxnSpPr>
          <p:nvPr/>
        </p:nvCxnSpPr>
        <p:spPr>
          <a:xfrm>
            <a:off x="586411" y="3803784"/>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40" name="Rectángulo 39">
            <a:extLst>
              <a:ext uri="{FF2B5EF4-FFF2-40B4-BE49-F238E27FC236}">
                <a16:creationId xmlns:a16="http://schemas.microsoft.com/office/drawing/2014/main" id="{4028A4B8-FB4A-BC48-BF27-5840DE8A883E}"/>
              </a:ext>
            </a:extLst>
          </p:cNvPr>
          <p:cNvSpPr/>
          <p:nvPr/>
        </p:nvSpPr>
        <p:spPr>
          <a:xfrm>
            <a:off x="800812" y="3984012"/>
            <a:ext cx="3882537"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Tailandia: Protocolo de liberalización y facilitación del comercio.</a:t>
            </a:r>
          </a:p>
        </p:txBody>
      </p:sp>
      <p:sp>
        <p:nvSpPr>
          <p:cNvPr id="41" name="Más 40">
            <a:extLst>
              <a:ext uri="{FF2B5EF4-FFF2-40B4-BE49-F238E27FC236}">
                <a16:creationId xmlns:a16="http://schemas.microsoft.com/office/drawing/2014/main" id="{7AFD907A-9B05-C445-957A-4569F43F9002}"/>
              </a:ext>
            </a:extLst>
          </p:cNvPr>
          <p:cNvSpPr/>
          <p:nvPr/>
        </p:nvSpPr>
        <p:spPr>
          <a:xfrm>
            <a:off x="510069" y="399490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2" name="Conector recto 41">
            <a:extLst>
              <a:ext uri="{FF2B5EF4-FFF2-40B4-BE49-F238E27FC236}">
                <a16:creationId xmlns:a16="http://schemas.microsoft.com/office/drawing/2014/main" id="{AB9BC2A1-25D3-0D44-8F9F-AC88F2793C2C}"/>
              </a:ext>
            </a:extLst>
          </p:cNvPr>
          <p:cNvCxnSpPr>
            <a:cxnSpLocks/>
          </p:cNvCxnSpPr>
          <p:nvPr/>
        </p:nvCxnSpPr>
        <p:spPr>
          <a:xfrm>
            <a:off x="586411" y="4180301"/>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43" name="Rectángulo 42">
            <a:extLst>
              <a:ext uri="{FF2B5EF4-FFF2-40B4-BE49-F238E27FC236}">
                <a16:creationId xmlns:a16="http://schemas.microsoft.com/office/drawing/2014/main" id="{F26CB86C-9B4B-634D-BBA2-E4EFFABEBA32}"/>
              </a:ext>
            </a:extLst>
          </p:cNvPr>
          <p:cNvSpPr/>
          <p:nvPr/>
        </p:nvSpPr>
        <p:spPr>
          <a:xfrm>
            <a:off x="800812" y="4360529"/>
            <a:ext cx="3882537"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Canadá: Tratado de Libre Comercio (TLC).</a:t>
            </a:r>
          </a:p>
        </p:txBody>
      </p:sp>
      <p:sp>
        <p:nvSpPr>
          <p:cNvPr id="44" name="Más 43">
            <a:extLst>
              <a:ext uri="{FF2B5EF4-FFF2-40B4-BE49-F238E27FC236}">
                <a16:creationId xmlns:a16="http://schemas.microsoft.com/office/drawing/2014/main" id="{A7B42A72-D6BB-854E-9675-925856C4CB4D}"/>
              </a:ext>
            </a:extLst>
          </p:cNvPr>
          <p:cNvSpPr/>
          <p:nvPr/>
        </p:nvSpPr>
        <p:spPr>
          <a:xfrm>
            <a:off x="510069" y="437141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5" name="Conector recto 44">
            <a:extLst>
              <a:ext uri="{FF2B5EF4-FFF2-40B4-BE49-F238E27FC236}">
                <a16:creationId xmlns:a16="http://schemas.microsoft.com/office/drawing/2014/main" id="{F650F368-D2A1-7146-9D65-23F713EF5FB5}"/>
              </a:ext>
            </a:extLst>
          </p:cNvPr>
          <p:cNvCxnSpPr>
            <a:cxnSpLocks/>
          </p:cNvCxnSpPr>
          <p:nvPr/>
        </p:nvCxnSpPr>
        <p:spPr>
          <a:xfrm>
            <a:off x="586411" y="4543371"/>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46" name="Rectángulo 45">
            <a:extLst>
              <a:ext uri="{FF2B5EF4-FFF2-40B4-BE49-F238E27FC236}">
                <a16:creationId xmlns:a16="http://schemas.microsoft.com/office/drawing/2014/main" id="{F32C4CC8-054E-044D-9C2A-D8520EE18698}"/>
              </a:ext>
            </a:extLst>
          </p:cNvPr>
          <p:cNvSpPr/>
          <p:nvPr/>
        </p:nvSpPr>
        <p:spPr>
          <a:xfrm>
            <a:off x="800812" y="4723599"/>
            <a:ext cx="3882537"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República Popular China: Tratado de Libre Comercio.</a:t>
            </a:r>
          </a:p>
        </p:txBody>
      </p:sp>
      <p:sp>
        <p:nvSpPr>
          <p:cNvPr id="47" name="Más 46">
            <a:extLst>
              <a:ext uri="{FF2B5EF4-FFF2-40B4-BE49-F238E27FC236}">
                <a16:creationId xmlns:a16="http://schemas.microsoft.com/office/drawing/2014/main" id="{F688131D-1F78-F944-BF0C-6EA1C46F2D64}"/>
              </a:ext>
            </a:extLst>
          </p:cNvPr>
          <p:cNvSpPr/>
          <p:nvPr/>
        </p:nvSpPr>
        <p:spPr>
          <a:xfrm>
            <a:off x="510069" y="473448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48" name="Conector recto 47">
            <a:extLst>
              <a:ext uri="{FF2B5EF4-FFF2-40B4-BE49-F238E27FC236}">
                <a16:creationId xmlns:a16="http://schemas.microsoft.com/office/drawing/2014/main" id="{E5D50A7D-BE40-BD4B-AE24-570BBEDCC0D3}"/>
              </a:ext>
            </a:extLst>
          </p:cNvPr>
          <p:cNvCxnSpPr>
            <a:cxnSpLocks/>
          </p:cNvCxnSpPr>
          <p:nvPr/>
        </p:nvCxnSpPr>
        <p:spPr>
          <a:xfrm>
            <a:off x="586411" y="4892995"/>
            <a:ext cx="0" cy="18022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49" name="Rectángulo 48">
            <a:extLst>
              <a:ext uri="{FF2B5EF4-FFF2-40B4-BE49-F238E27FC236}">
                <a16:creationId xmlns:a16="http://schemas.microsoft.com/office/drawing/2014/main" id="{066E217B-4F11-D94E-AD27-86FA3533A9C8}"/>
              </a:ext>
            </a:extLst>
          </p:cNvPr>
          <p:cNvSpPr/>
          <p:nvPr/>
        </p:nvSpPr>
        <p:spPr>
          <a:xfrm>
            <a:off x="800812" y="5073223"/>
            <a:ext cx="3882537" cy="184666"/>
          </a:xfrm>
          <a:prstGeom prst="rect">
            <a:avLst/>
          </a:prstGeom>
        </p:spPr>
        <p:txBody>
          <a:bodyPr wrap="square" lIns="0" tIns="0" rIns="0" bIns="0">
            <a:spAutoFit/>
          </a:bodyPr>
          <a:lstStyle/>
          <a:p>
            <a:pPr>
              <a:buClr>
                <a:schemeClr val="tx1"/>
              </a:buClr>
              <a:buSzPct val="100000"/>
              <a:tabLst>
                <a:tab pos="120650" algn="l"/>
              </a:tabLst>
            </a:pPr>
            <a:r>
              <a:rPr lang="es-ES_tradnl" sz="1200" spc="-10" dirty="0">
                <a:cs typeface="Source Sans Pro"/>
              </a:rPr>
              <a:t>ALIANZA DEL PACÍFICO (Perú, México, Colombia y Chile).</a:t>
            </a:r>
          </a:p>
        </p:txBody>
      </p:sp>
      <p:sp>
        <p:nvSpPr>
          <p:cNvPr id="50" name="Más 49">
            <a:extLst>
              <a:ext uri="{FF2B5EF4-FFF2-40B4-BE49-F238E27FC236}">
                <a16:creationId xmlns:a16="http://schemas.microsoft.com/office/drawing/2014/main" id="{BD80F0E7-D2FE-0345-9952-B8399CA5672C}"/>
              </a:ext>
            </a:extLst>
          </p:cNvPr>
          <p:cNvSpPr/>
          <p:nvPr/>
        </p:nvSpPr>
        <p:spPr>
          <a:xfrm>
            <a:off x="510069" y="508411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1" name="Rectángulo 50">
            <a:extLst>
              <a:ext uri="{FF2B5EF4-FFF2-40B4-BE49-F238E27FC236}">
                <a16:creationId xmlns:a16="http://schemas.microsoft.com/office/drawing/2014/main" id="{E1197D84-CDC0-3A4F-A33D-2B17AA7A4BA1}"/>
              </a:ext>
            </a:extLst>
          </p:cNvPr>
          <p:cNvSpPr/>
          <p:nvPr/>
        </p:nvSpPr>
        <p:spPr>
          <a:xfrm>
            <a:off x="4751388" y="912813"/>
            <a:ext cx="3924300" cy="4321175"/>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 name="Imagen 3">
            <a:extLst>
              <a:ext uri="{FF2B5EF4-FFF2-40B4-BE49-F238E27FC236}">
                <a16:creationId xmlns:a16="http://schemas.microsoft.com/office/drawing/2014/main" id="{BBA37643-6335-6443-ACEF-DD46F551D4DB}"/>
              </a:ext>
            </a:extLst>
          </p:cNvPr>
          <p:cNvPicPr>
            <a:picLocks noChangeAspect="1"/>
          </p:cNvPicPr>
          <p:nvPr/>
        </p:nvPicPr>
        <p:blipFill>
          <a:blip r:embed="rId4"/>
          <a:stretch>
            <a:fillRect/>
          </a:stretch>
        </p:blipFill>
        <p:spPr>
          <a:xfrm>
            <a:off x="5340229" y="2333322"/>
            <a:ext cx="2881090" cy="1721081"/>
          </a:xfrm>
          <a:prstGeom prst="rect">
            <a:avLst/>
          </a:prstGeom>
        </p:spPr>
      </p:pic>
    </p:spTree>
    <p:custDataLst>
      <p:tags r:id="rId1"/>
    </p:custDataLst>
    <p:extLst>
      <p:ext uri="{BB962C8B-B14F-4D97-AF65-F5344CB8AC3E}">
        <p14:creationId xmlns:p14="http://schemas.microsoft.com/office/powerpoint/2010/main" val="166350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9A27724-1042-1741-8650-128C2AA3E7FB}"/>
              </a:ext>
            </a:extLst>
          </p:cNvPr>
          <p:cNvSpPr/>
          <p:nvPr/>
        </p:nvSpPr>
        <p:spPr>
          <a:xfrm>
            <a:off x="503239" y="2776818"/>
            <a:ext cx="8172450" cy="2457170"/>
          </a:xfrm>
          <a:prstGeom prst="rect">
            <a:avLst/>
          </a:prstGeom>
          <a:solidFill>
            <a:srgbClr val="D1EF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 name="object 7"/>
          <p:cNvSpPr txBox="1"/>
          <p:nvPr/>
        </p:nvSpPr>
        <p:spPr>
          <a:xfrm>
            <a:off x="510069" y="911891"/>
            <a:ext cx="7934684" cy="1554272"/>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¿QUÉ PREFERENCIAS ARANCELARIAS SE OBTIENEN?</a:t>
            </a:r>
          </a:p>
          <a:p>
            <a:pPr>
              <a:buClr>
                <a:schemeClr val="tx1"/>
              </a:buClr>
              <a:buSzPct val="100000"/>
              <a:tabLst>
                <a:tab pos="120650" algn="l"/>
              </a:tabLst>
            </a:pPr>
            <a:r>
              <a:rPr lang="en-US" sz="1600" spc="-10" dirty="0">
                <a:cs typeface="Source Sans Pro"/>
              </a:rPr>
              <a:t>Las preferencias arancelarias son rebajas de gravámenes para los bienes que se intercambian entre los países. Estas se conceden con el ﬁn de facilitar el intercambio comercial internacional. Se establecen a escala unilateral, bilateral o multilateral entre países. Para obtenerlas es indispensable presentar pruebas que demuestren la procedencia del bien, las cuales se denominan certiﬁcados de origen.</a:t>
            </a:r>
          </a:p>
        </p:txBody>
      </p:sp>
      <p:sp>
        <p:nvSpPr>
          <p:cNvPr id="5" name="Rectangle 5">
            <a:extLst>
              <a:ext uri="{FF2B5EF4-FFF2-40B4-BE49-F238E27FC236}">
                <a16:creationId xmlns:a16="http://schemas.microsoft.com/office/drawing/2014/main" id="{D4D97BFE-C133-284B-9510-7C8C76CAC3D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6" name="Grupo 5">
            <a:extLst>
              <a:ext uri="{FF2B5EF4-FFF2-40B4-BE49-F238E27FC236}">
                <a16:creationId xmlns:a16="http://schemas.microsoft.com/office/drawing/2014/main" id="{D290ECF7-CB7C-6A45-9BFD-A49576449716}"/>
              </a:ext>
            </a:extLst>
          </p:cNvPr>
          <p:cNvGrpSpPr/>
          <p:nvPr/>
        </p:nvGrpSpPr>
        <p:grpSpPr>
          <a:xfrm>
            <a:off x="2091067" y="3332465"/>
            <a:ext cx="4961866" cy="1258469"/>
            <a:chOff x="786753" y="3236856"/>
            <a:chExt cx="4961866" cy="1258469"/>
          </a:xfrm>
        </p:grpSpPr>
        <p:pic>
          <p:nvPicPr>
            <p:cNvPr id="4" name="Imagen 3">
              <a:extLst>
                <a:ext uri="{FF2B5EF4-FFF2-40B4-BE49-F238E27FC236}">
                  <a16:creationId xmlns:a16="http://schemas.microsoft.com/office/drawing/2014/main" id="{C46D81D3-A99F-5246-8209-76BBB35FB062}"/>
                </a:ext>
              </a:extLst>
            </p:cNvPr>
            <p:cNvPicPr>
              <a:picLocks noChangeAspect="1"/>
            </p:cNvPicPr>
            <p:nvPr/>
          </p:nvPicPr>
          <p:blipFill rotWithShape="1">
            <a:blip r:embed="rId4"/>
            <a:srcRect r="14287"/>
            <a:stretch/>
          </p:blipFill>
          <p:spPr>
            <a:xfrm>
              <a:off x="786753" y="3236856"/>
              <a:ext cx="4961866" cy="1258469"/>
            </a:xfrm>
            <a:prstGeom prst="rect">
              <a:avLst/>
            </a:prstGeom>
          </p:spPr>
        </p:pic>
        <p:sp>
          <p:nvSpPr>
            <p:cNvPr id="8" name="object 7">
              <a:extLst>
                <a:ext uri="{FF2B5EF4-FFF2-40B4-BE49-F238E27FC236}">
                  <a16:creationId xmlns:a16="http://schemas.microsoft.com/office/drawing/2014/main" id="{06B4BE13-255B-0346-9660-4807E01CEC43}"/>
                </a:ext>
              </a:extLst>
            </p:cNvPr>
            <p:cNvSpPr txBox="1"/>
            <p:nvPr/>
          </p:nvSpPr>
          <p:spPr>
            <a:xfrm>
              <a:off x="886586" y="4058758"/>
              <a:ext cx="2576032" cy="369332"/>
            </a:xfrm>
            <a:prstGeom prst="rect">
              <a:avLst/>
            </a:prstGeom>
            <a:solidFill>
              <a:schemeClr val="bg1"/>
            </a:solidFill>
          </p:spPr>
          <p:txBody>
            <a:bodyPr vert="horz" wrap="square" lIns="0" tIns="0" rIns="0" bIns="0" rtlCol="0">
              <a:spAutoFit/>
            </a:bodyPr>
            <a:lstStyle/>
            <a:p>
              <a:pPr marL="11725">
                <a:buClr>
                  <a:schemeClr val="tx1"/>
                </a:buClr>
                <a:buSzPct val="100000"/>
                <a:tabLst>
                  <a:tab pos="121285" algn="l"/>
                </a:tabLst>
              </a:pPr>
              <a:r>
                <a:rPr lang="es-ES_tradnl" sz="1200" b="1" spc="-10" dirty="0">
                  <a:solidFill>
                    <a:srgbClr val="006BC1"/>
                  </a:solidFill>
                  <a:cs typeface="Source Sans Pro"/>
                </a:rPr>
                <a:t>2,577 </a:t>
              </a:r>
              <a:r>
                <a:rPr lang="es-ES_tradnl" sz="1200" spc="-10" dirty="0">
                  <a:solidFill>
                    <a:srgbClr val="006BC1"/>
                  </a:solidFill>
                  <a:cs typeface="Source Sans Pro"/>
                </a:rPr>
                <a:t>millones de nuevos </a:t>
              </a:r>
              <a:r>
                <a:rPr lang="es-ES_tradnl" sz="1200" b="1" spc="-10" dirty="0">
                  <a:solidFill>
                    <a:srgbClr val="006BC1"/>
                  </a:solidFill>
                  <a:cs typeface="Source Sans Pro"/>
                </a:rPr>
                <a:t>compradores</a:t>
              </a:r>
            </a:p>
            <a:p>
              <a:pPr marL="11725">
                <a:buClr>
                  <a:schemeClr val="tx1"/>
                </a:buClr>
                <a:buSzPct val="100000"/>
                <a:tabLst>
                  <a:tab pos="121285" algn="l"/>
                </a:tabLst>
              </a:pPr>
              <a:r>
                <a:rPr lang="es-ES_tradnl" sz="1200" spc="-10" dirty="0">
                  <a:solidFill>
                    <a:srgbClr val="006BC1"/>
                  </a:solidFill>
                  <a:cs typeface="Source Sans Pro"/>
                </a:rPr>
                <a:t>Consumen</a:t>
              </a:r>
              <a:r>
                <a:rPr lang="es-ES_tradnl" sz="1200" b="1" spc="-10" dirty="0">
                  <a:solidFill>
                    <a:srgbClr val="006BC1"/>
                  </a:solidFill>
                  <a:cs typeface="Source Sans Pro"/>
                </a:rPr>
                <a:t> nuestros productos</a:t>
              </a:r>
              <a:endParaRPr lang="es-ES_tradnl" sz="1200" spc="-10" dirty="0">
                <a:solidFill>
                  <a:srgbClr val="006BC1"/>
                </a:solidFill>
                <a:cs typeface="Source Sans Pro"/>
              </a:endParaRPr>
            </a:p>
          </p:txBody>
        </p:sp>
      </p:grpSp>
    </p:spTree>
    <p:custDataLst>
      <p:tags r:id="rId1"/>
    </p:custDataLst>
    <p:extLst>
      <p:ext uri="{BB962C8B-B14F-4D97-AF65-F5344CB8AC3E}">
        <p14:creationId xmlns:p14="http://schemas.microsoft.com/office/powerpoint/2010/main" val="94269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388254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EXPORTAR / IMPORTAR </a:t>
            </a:r>
            <a:endParaRPr lang="en-US" sz="1600" spc="-10" dirty="0">
              <a:cs typeface="Source Sans Pro"/>
            </a:endParaRPr>
          </a:p>
        </p:txBody>
      </p:sp>
      <p:sp>
        <p:nvSpPr>
          <p:cNvPr id="8" name="Rectangle 5">
            <a:extLst>
              <a:ext uri="{FF2B5EF4-FFF2-40B4-BE49-F238E27FC236}">
                <a16:creationId xmlns:a16="http://schemas.microsoft.com/office/drawing/2014/main" id="{8CFE44B1-1435-AB47-B05A-7AEA1FC0962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9" name="Grupo 18">
            <a:extLst>
              <a:ext uri="{FF2B5EF4-FFF2-40B4-BE49-F238E27FC236}">
                <a16:creationId xmlns:a16="http://schemas.microsoft.com/office/drawing/2014/main" id="{B6C1EB9B-66FA-6646-A227-1697797FB825}"/>
              </a:ext>
            </a:extLst>
          </p:cNvPr>
          <p:cNvGrpSpPr/>
          <p:nvPr/>
        </p:nvGrpSpPr>
        <p:grpSpPr>
          <a:xfrm>
            <a:off x="1082484" y="1719745"/>
            <a:ext cx="6979031" cy="2767040"/>
            <a:chOff x="1199366" y="1659233"/>
            <a:chExt cx="6979031" cy="2767040"/>
          </a:xfrm>
        </p:grpSpPr>
        <p:pic>
          <p:nvPicPr>
            <p:cNvPr id="4" name="Imagen 3">
              <a:extLst>
                <a:ext uri="{FF2B5EF4-FFF2-40B4-BE49-F238E27FC236}">
                  <a16:creationId xmlns:a16="http://schemas.microsoft.com/office/drawing/2014/main" id="{455A06DD-F336-0749-8006-FA2D032D7773}"/>
                </a:ext>
              </a:extLst>
            </p:cNvPr>
            <p:cNvPicPr>
              <a:picLocks noChangeAspect="1"/>
            </p:cNvPicPr>
            <p:nvPr/>
          </p:nvPicPr>
          <p:blipFill>
            <a:blip r:embed="rId4"/>
            <a:stretch>
              <a:fillRect/>
            </a:stretch>
          </p:blipFill>
          <p:spPr>
            <a:xfrm>
              <a:off x="1199366" y="2406072"/>
              <a:ext cx="1989865" cy="1320358"/>
            </a:xfrm>
            <a:prstGeom prst="rect">
              <a:avLst/>
            </a:prstGeom>
          </p:spPr>
        </p:pic>
        <p:pic>
          <p:nvPicPr>
            <p:cNvPr id="11" name="Imagen 10">
              <a:extLst>
                <a:ext uri="{FF2B5EF4-FFF2-40B4-BE49-F238E27FC236}">
                  <a16:creationId xmlns:a16="http://schemas.microsoft.com/office/drawing/2014/main" id="{12E6D19D-E82A-DC45-BA52-90D35958A8D8}"/>
                </a:ext>
              </a:extLst>
            </p:cNvPr>
            <p:cNvPicPr>
              <a:picLocks noChangeAspect="1"/>
            </p:cNvPicPr>
            <p:nvPr/>
          </p:nvPicPr>
          <p:blipFill>
            <a:blip r:embed="rId5"/>
            <a:stretch>
              <a:fillRect/>
            </a:stretch>
          </p:blipFill>
          <p:spPr>
            <a:xfrm>
              <a:off x="5979547" y="2407121"/>
              <a:ext cx="2198850" cy="1319310"/>
            </a:xfrm>
            <a:prstGeom prst="rect">
              <a:avLst/>
            </a:prstGeom>
          </p:spPr>
        </p:pic>
        <p:pic>
          <p:nvPicPr>
            <p:cNvPr id="13" name="Imagen 12">
              <a:extLst>
                <a:ext uri="{FF2B5EF4-FFF2-40B4-BE49-F238E27FC236}">
                  <a16:creationId xmlns:a16="http://schemas.microsoft.com/office/drawing/2014/main" id="{F27E0BA6-5A66-C84B-8BDD-337CA064AC6F}"/>
                </a:ext>
              </a:extLst>
            </p:cNvPr>
            <p:cNvPicPr>
              <a:picLocks noChangeAspect="1"/>
            </p:cNvPicPr>
            <p:nvPr/>
          </p:nvPicPr>
          <p:blipFill>
            <a:blip r:embed="rId6"/>
            <a:stretch>
              <a:fillRect/>
            </a:stretch>
          </p:blipFill>
          <p:spPr>
            <a:xfrm>
              <a:off x="3640097" y="2406072"/>
              <a:ext cx="1977447" cy="1320358"/>
            </a:xfrm>
            <a:prstGeom prst="rect">
              <a:avLst/>
            </a:prstGeom>
            <a:ln w="12700">
              <a:solidFill>
                <a:schemeClr val="bg1">
                  <a:lumMod val="75000"/>
                </a:schemeClr>
              </a:solidFill>
            </a:ln>
          </p:spPr>
        </p:pic>
        <p:pic>
          <p:nvPicPr>
            <p:cNvPr id="14" name="Imagen 13">
              <a:extLst>
                <a:ext uri="{FF2B5EF4-FFF2-40B4-BE49-F238E27FC236}">
                  <a16:creationId xmlns:a16="http://schemas.microsoft.com/office/drawing/2014/main" id="{E69AAEEE-3880-5A4B-8E50-3F665770FE08}"/>
                </a:ext>
              </a:extLst>
            </p:cNvPr>
            <p:cNvPicPr>
              <a:picLocks noChangeAspect="1"/>
            </p:cNvPicPr>
            <p:nvPr/>
          </p:nvPicPr>
          <p:blipFill>
            <a:blip r:embed="rId7"/>
            <a:stretch>
              <a:fillRect/>
            </a:stretch>
          </p:blipFill>
          <p:spPr>
            <a:xfrm rot="419136" flipV="1">
              <a:off x="2130011" y="3834824"/>
              <a:ext cx="1818602" cy="591448"/>
            </a:xfrm>
            <a:prstGeom prst="rect">
              <a:avLst/>
            </a:prstGeom>
          </p:spPr>
        </p:pic>
        <p:pic>
          <p:nvPicPr>
            <p:cNvPr id="16" name="Imagen 15">
              <a:extLst>
                <a:ext uri="{FF2B5EF4-FFF2-40B4-BE49-F238E27FC236}">
                  <a16:creationId xmlns:a16="http://schemas.microsoft.com/office/drawing/2014/main" id="{73BA4751-5560-EC49-AAE5-3249D9D4BA2D}"/>
                </a:ext>
              </a:extLst>
            </p:cNvPr>
            <p:cNvPicPr>
              <a:picLocks noChangeAspect="1"/>
            </p:cNvPicPr>
            <p:nvPr/>
          </p:nvPicPr>
          <p:blipFill>
            <a:blip r:embed="rId8"/>
            <a:stretch>
              <a:fillRect/>
            </a:stretch>
          </p:blipFill>
          <p:spPr>
            <a:xfrm rot="382057" flipH="1">
              <a:off x="2245768" y="1659233"/>
              <a:ext cx="1837370" cy="680095"/>
            </a:xfrm>
            <a:prstGeom prst="rect">
              <a:avLst/>
            </a:prstGeom>
          </p:spPr>
        </p:pic>
        <p:pic>
          <p:nvPicPr>
            <p:cNvPr id="17" name="Imagen 16">
              <a:extLst>
                <a:ext uri="{FF2B5EF4-FFF2-40B4-BE49-F238E27FC236}">
                  <a16:creationId xmlns:a16="http://schemas.microsoft.com/office/drawing/2014/main" id="{C6566890-93A4-7C43-A719-7141EBE9949D}"/>
                </a:ext>
              </a:extLst>
            </p:cNvPr>
            <p:cNvPicPr>
              <a:picLocks noChangeAspect="1"/>
            </p:cNvPicPr>
            <p:nvPr/>
          </p:nvPicPr>
          <p:blipFill>
            <a:blip r:embed="rId8"/>
            <a:stretch>
              <a:fillRect/>
            </a:stretch>
          </p:blipFill>
          <p:spPr>
            <a:xfrm rot="382057" flipH="1">
              <a:off x="5076374" y="1659234"/>
              <a:ext cx="1837370" cy="680095"/>
            </a:xfrm>
            <a:prstGeom prst="rect">
              <a:avLst/>
            </a:prstGeom>
          </p:spPr>
        </p:pic>
        <p:pic>
          <p:nvPicPr>
            <p:cNvPr id="18" name="Imagen 17">
              <a:extLst>
                <a:ext uri="{FF2B5EF4-FFF2-40B4-BE49-F238E27FC236}">
                  <a16:creationId xmlns:a16="http://schemas.microsoft.com/office/drawing/2014/main" id="{C6F91786-06B8-2841-A16A-0CCAB43C1FC0}"/>
                </a:ext>
              </a:extLst>
            </p:cNvPr>
            <p:cNvPicPr>
              <a:picLocks noChangeAspect="1"/>
            </p:cNvPicPr>
            <p:nvPr/>
          </p:nvPicPr>
          <p:blipFill>
            <a:blip r:embed="rId7"/>
            <a:stretch>
              <a:fillRect/>
            </a:stretch>
          </p:blipFill>
          <p:spPr>
            <a:xfrm rot="419136" flipV="1">
              <a:off x="5014405" y="3834825"/>
              <a:ext cx="1818602" cy="591448"/>
            </a:xfrm>
            <a:prstGeom prst="rect">
              <a:avLst/>
            </a:prstGeom>
          </p:spPr>
        </p:pic>
      </p:grpSp>
    </p:spTree>
    <p:custDataLst>
      <p:tags r:id="rId1"/>
    </p:custDataLst>
    <p:extLst>
      <p:ext uri="{BB962C8B-B14F-4D97-AF65-F5344CB8AC3E}">
        <p14:creationId xmlns:p14="http://schemas.microsoft.com/office/powerpoint/2010/main" val="19210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EXPORTAR: TIPOS PRODUCTOS</a:t>
            </a:r>
            <a:endParaRPr lang="en-US" sz="1600" spc="-10" dirty="0">
              <a:cs typeface="Source Sans Pro"/>
            </a:endParaRPr>
          </a:p>
        </p:txBody>
      </p:sp>
      <p:sp>
        <p:nvSpPr>
          <p:cNvPr id="12" name="Rectangle 5">
            <a:extLst>
              <a:ext uri="{FF2B5EF4-FFF2-40B4-BE49-F238E27FC236}">
                <a16:creationId xmlns:a16="http://schemas.microsoft.com/office/drawing/2014/main" id="{0785AE4C-2245-2940-AC4B-726D2C88788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3" name="Rectángulo redondeado 12">
            <a:extLst>
              <a:ext uri="{FF2B5EF4-FFF2-40B4-BE49-F238E27FC236}">
                <a16:creationId xmlns:a16="http://schemas.microsoft.com/office/drawing/2014/main" id="{69423776-D0CC-CC43-B0CA-A59235FA3CD9}"/>
              </a:ext>
            </a:extLst>
          </p:cNvPr>
          <p:cNvSpPr/>
          <p:nvPr/>
        </p:nvSpPr>
        <p:spPr>
          <a:xfrm>
            <a:off x="1419599" y="1290413"/>
            <a:ext cx="2937355" cy="3943575"/>
          </a:xfrm>
          <a:prstGeom prst="roundRect">
            <a:avLst>
              <a:gd name="adj" fmla="val 415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tIns="936000" rtlCol="0" anchor="t"/>
          <a:lstStyle/>
          <a:p>
            <a:pPr algn="ctr">
              <a:spcAft>
                <a:spcPts val="0"/>
              </a:spcAft>
            </a:pPr>
            <a:r>
              <a:rPr lang="es-PE" sz="1600" b="1" dirty="0">
                <a:solidFill>
                  <a:schemeClr val="bg1"/>
                </a:solidFill>
                <a:effectLst/>
                <a:latin typeface="Calibri" charset="0"/>
                <a:ea typeface="Calibri" charset="0"/>
                <a:cs typeface="Calibri" charset="0"/>
              </a:rPr>
              <a:t>TRADICIONALES</a:t>
            </a:r>
          </a:p>
        </p:txBody>
      </p:sp>
      <p:sp>
        <p:nvSpPr>
          <p:cNvPr id="15" name="Rectángulo redondeado 14">
            <a:extLst>
              <a:ext uri="{FF2B5EF4-FFF2-40B4-BE49-F238E27FC236}">
                <a16:creationId xmlns:a16="http://schemas.microsoft.com/office/drawing/2014/main" id="{FF6C9126-A789-1940-8772-B049F72B36ED}"/>
              </a:ext>
            </a:extLst>
          </p:cNvPr>
          <p:cNvSpPr/>
          <p:nvPr/>
        </p:nvSpPr>
        <p:spPr>
          <a:xfrm>
            <a:off x="1494263" y="2632584"/>
            <a:ext cx="2795239" cy="2460210"/>
          </a:xfrm>
          <a:prstGeom prst="roundRect">
            <a:avLst>
              <a:gd name="adj" fmla="val 4154"/>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33350" indent="-133350">
              <a:buClr>
                <a:srgbClr val="01B1C3"/>
              </a:buClr>
              <a:buSzPct val="100000"/>
              <a:buFont typeface="Arial" panose="020B0604020202020204" pitchFamily="34" charset="0"/>
              <a:buChar char="•"/>
              <a:tabLst>
                <a:tab pos="121285" algn="l"/>
              </a:tabLst>
            </a:pPr>
            <a:r>
              <a:rPr lang="es-ES_tradnl" sz="1200" dirty="0">
                <a:solidFill>
                  <a:schemeClr val="tx1"/>
                </a:solidFill>
                <a:latin typeface="Calibri" charset="0"/>
                <a:cs typeface="Calibri" charset="0"/>
              </a:rPr>
              <a:t>Un producto es considerado como </a:t>
            </a:r>
            <a:r>
              <a:rPr lang="es-ES_tradnl" sz="1200" b="1" dirty="0">
                <a:solidFill>
                  <a:srgbClr val="00B1C2"/>
                </a:solidFill>
                <a:latin typeface="Calibri" charset="0"/>
                <a:cs typeface="Calibri" charset="0"/>
              </a:rPr>
              <a:t>"tradicional" </a:t>
            </a:r>
            <a:r>
              <a:rPr lang="es-ES_tradnl" sz="1200" dirty="0">
                <a:solidFill>
                  <a:schemeClr val="tx1"/>
                </a:solidFill>
                <a:latin typeface="Calibri" charset="0"/>
                <a:cs typeface="Calibri" charset="0"/>
              </a:rPr>
              <a:t>cuando el valor agregado en su proceso de producción u obtención no es lo suficientemente importante como para transformar su esencia natural.</a:t>
            </a:r>
          </a:p>
          <a:p>
            <a:pPr marL="133350" indent="-133350">
              <a:buClr>
                <a:srgbClr val="01B1C3"/>
              </a:buClr>
              <a:buSzPct val="100000"/>
              <a:buFont typeface="Arial" panose="020B0604020202020204" pitchFamily="34" charset="0"/>
              <a:buChar char="•"/>
              <a:tabLst>
                <a:tab pos="121285" algn="l"/>
              </a:tabLst>
            </a:pPr>
            <a:endParaRPr lang="es-ES_tradnl" sz="1200" dirty="0">
              <a:solidFill>
                <a:schemeClr val="tx1"/>
              </a:solidFill>
              <a:latin typeface="Calibri" charset="0"/>
              <a:cs typeface="Calibri" charset="0"/>
            </a:endParaRPr>
          </a:p>
          <a:p>
            <a:pPr marL="133350" indent="-133350">
              <a:buClr>
                <a:srgbClr val="01B1C3"/>
              </a:buClr>
              <a:buSzPct val="100000"/>
              <a:buFont typeface="Arial" panose="020B0604020202020204" pitchFamily="34" charset="0"/>
              <a:buChar char="•"/>
              <a:tabLst>
                <a:tab pos="121285" algn="l"/>
              </a:tabLst>
            </a:pPr>
            <a:r>
              <a:rPr lang="es-ES_tradnl" sz="1200" dirty="0">
                <a:solidFill>
                  <a:schemeClr val="tx1"/>
                </a:solidFill>
                <a:latin typeface="Calibri" charset="0"/>
                <a:cs typeface="Calibri" charset="0"/>
              </a:rPr>
              <a:t>Ej.: Durante la temporada de cosecha, un agricultor recolecta fresas de su finca, las limpia, empaca y vende en un mercado local.</a:t>
            </a:r>
          </a:p>
          <a:p>
            <a:pPr algn="ctr">
              <a:spcAft>
                <a:spcPts val="0"/>
              </a:spcAft>
            </a:pPr>
            <a:endParaRPr lang="es-PE" sz="1400" b="1" dirty="0">
              <a:solidFill>
                <a:schemeClr val="tx1"/>
              </a:solidFill>
              <a:effectLst/>
              <a:latin typeface="Calibri" charset="0"/>
              <a:ea typeface="Calibri" charset="0"/>
              <a:cs typeface="Calibri" charset="0"/>
            </a:endParaRPr>
          </a:p>
        </p:txBody>
      </p:sp>
      <p:sp>
        <p:nvSpPr>
          <p:cNvPr id="16" name="Rectángulo redondeado 15">
            <a:extLst>
              <a:ext uri="{FF2B5EF4-FFF2-40B4-BE49-F238E27FC236}">
                <a16:creationId xmlns:a16="http://schemas.microsoft.com/office/drawing/2014/main" id="{10D72D98-10F4-E44D-8A8D-287A0A5440B1}"/>
              </a:ext>
            </a:extLst>
          </p:cNvPr>
          <p:cNvSpPr/>
          <p:nvPr/>
        </p:nvSpPr>
        <p:spPr>
          <a:xfrm>
            <a:off x="4766680" y="1290413"/>
            <a:ext cx="2937355" cy="3943575"/>
          </a:xfrm>
          <a:prstGeom prst="roundRect">
            <a:avLst>
              <a:gd name="adj" fmla="val 4154"/>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tIns="936000" rtlCol="0" anchor="t"/>
          <a:lstStyle/>
          <a:p>
            <a:pPr algn="ctr">
              <a:lnSpc>
                <a:spcPts val="1500"/>
              </a:lnSpc>
              <a:spcAft>
                <a:spcPts val="0"/>
              </a:spcAft>
            </a:pPr>
            <a:r>
              <a:rPr lang="es-PE" sz="1600" b="1" dirty="0">
                <a:solidFill>
                  <a:schemeClr val="bg1"/>
                </a:solidFill>
                <a:effectLst/>
                <a:latin typeface="Calibri" charset="0"/>
                <a:ea typeface="Calibri" charset="0"/>
                <a:cs typeface="Calibri" charset="0"/>
              </a:rPr>
              <a:t>NO TRADICIONALES</a:t>
            </a:r>
          </a:p>
        </p:txBody>
      </p:sp>
      <p:sp>
        <p:nvSpPr>
          <p:cNvPr id="17" name="Rectángulo redondeado 16">
            <a:extLst>
              <a:ext uri="{FF2B5EF4-FFF2-40B4-BE49-F238E27FC236}">
                <a16:creationId xmlns:a16="http://schemas.microsoft.com/office/drawing/2014/main" id="{E7AB9F83-FB13-E84A-A5ED-E7198B6AFB52}"/>
              </a:ext>
            </a:extLst>
          </p:cNvPr>
          <p:cNvSpPr/>
          <p:nvPr/>
        </p:nvSpPr>
        <p:spPr>
          <a:xfrm>
            <a:off x="4841344" y="2632584"/>
            <a:ext cx="2795239" cy="2460210"/>
          </a:xfrm>
          <a:prstGeom prst="roundRect">
            <a:avLst>
              <a:gd name="adj" fmla="val 4154"/>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33350" indent="-133350">
              <a:buClr>
                <a:srgbClr val="714EA0"/>
              </a:buClr>
              <a:buSzPct val="100000"/>
              <a:buFont typeface="Arial" panose="020B0604020202020204" pitchFamily="34" charset="0"/>
              <a:buChar char="•"/>
              <a:tabLst>
                <a:tab pos="121285" algn="l"/>
              </a:tabLst>
            </a:pPr>
            <a:r>
              <a:rPr lang="es-ES_tradnl" sz="1200" dirty="0">
                <a:solidFill>
                  <a:schemeClr val="tx1"/>
                </a:solidFill>
                <a:latin typeface="Calibri" charset="0"/>
                <a:cs typeface="Calibri" charset="0"/>
              </a:rPr>
              <a:t>En este caso el producto pasa por procesos que lo transforman desde su esencia natural.</a:t>
            </a:r>
          </a:p>
          <a:p>
            <a:pPr marL="133350" indent="-133350">
              <a:buClr>
                <a:srgbClr val="714EA0"/>
              </a:buClr>
              <a:buSzPct val="100000"/>
              <a:buFont typeface="Arial" panose="020B0604020202020204" pitchFamily="34" charset="0"/>
              <a:buChar char="•"/>
              <a:tabLst>
                <a:tab pos="121285" algn="l"/>
              </a:tabLst>
            </a:pPr>
            <a:endParaRPr lang="es-ES_tradnl" sz="1200" dirty="0">
              <a:solidFill>
                <a:schemeClr val="tx1"/>
              </a:solidFill>
              <a:latin typeface="Calibri" charset="0"/>
              <a:cs typeface="Calibri" charset="0"/>
            </a:endParaRPr>
          </a:p>
          <a:p>
            <a:pPr marL="133350" indent="-133350">
              <a:buClr>
                <a:srgbClr val="714EA0"/>
              </a:buClr>
              <a:buSzPct val="100000"/>
              <a:buFont typeface="Arial" panose="020B0604020202020204" pitchFamily="34" charset="0"/>
              <a:buChar char="•"/>
              <a:tabLst>
                <a:tab pos="121285" algn="l"/>
              </a:tabLst>
            </a:pPr>
            <a:r>
              <a:rPr lang="es-ES_tradnl" sz="1200" dirty="0">
                <a:solidFill>
                  <a:schemeClr val="tx1"/>
                </a:solidFill>
                <a:latin typeface="Calibri" charset="0"/>
                <a:cs typeface="Calibri" charset="0"/>
              </a:rPr>
              <a:t>Ej.: Si el agricultor recoge las fresas, las lava, selecciona las de mejor calidad, las corta en trozos, prepara una jalea y la envasa, está procesando un producto con un alto valor agregado, dado que se requirió de mucha energía para transformar la fruta en un producto derivado.</a:t>
            </a:r>
          </a:p>
        </p:txBody>
      </p:sp>
      <p:pic>
        <p:nvPicPr>
          <p:cNvPr id="2" name="Imagen 1">
            <a:extLst>
              <a:ext uri="{FF2B5EF4-FFF2-40B4-BE49-F238E27FC236}">
                <a16:creationId xmlns:a16="http://schemas.microsoft.com/office/drawing/2014/main" id="{789374E8-CDE9-6347-B842-133B6F41E84F}"/>
              </a:ext>
            </a:extLst>
          </p:cNvPr>
          <p:cNvPicPr>
            <a:picLocks noChangeAspect="1"/>
          </p:cNvPicPr>
          <p:nvPr/>
        </p:nvPicPr>
        <p:blipFill>
          <a:blip r:embed="rId4"/>
          <a:stretch>
            <a:fillRect/>
          </a:stretch>
        </p:blipFill>
        <p:spPr>
          <a:xfrm>
            <a:off x="5865562" y="1437622"/>
            <a:ext cx="739590" cy="739590"/>
          </a:xfrm>
          <a:prstGeom prst="rect">
            <a:avLst/>
          </a:prstGeom>
        </p:spPr>
      </p:pic>
      <p:pic>
        <p:nvPicPr>
          <p:cNvPr id="3" name="Imagen 2">
            <a:extLst>
              <a:ext uri="{FF2B5EF4-FFF2-40B4-BE49-F238E27FC236}">
                <a16:creationId xmlns:a16="http://schemas.microsoft.com/office/drawing/2014/main" id="{D3724432-38BD-4D43-BF9A-4ED4DB48F09F}"/>
              </a:ext>
            </a:extLst>
          </p:cNvPr>
          <p:cNvPicPr>
            <a:picLocks noChangeAspect="1"/>
          </p:cNvPicPr>
          <p:nvPr/>
        </p:nvPicPr>
        <p:blipFill>
          <a:blip r:embed="rId5"/>
          <a:stretch>
            <a:fillRect/>
          </a:stretch>
        </p:blipFill>
        <p:spPr>
          <a:xfrm>
            <a:off x="2395221" y="1453677"/>
            <a:ext cx="852244" cy="737731"/>
          </a:xfrm>
          <a:prstGeom prst="rect">
            <a:avLst/>
          </a:prstGeom>
        </p:spPr>
      </p:pic>
    </p:spTree>
    <p:custDataLst>
      <p:tags r:id="rId1"/>
    </p:custDataLst>
    <p:extLst>
      <p:ext uri="{BB962C8B-B14F-4D97-AF65-F5344CB8AC3E}">
        <p14:creationId xmlns:p14="http://schemas.microsoft.com/office/powerpoint/2010/main" val="36138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99840B0-8A4D-9F43-B0D6-4FED223FD40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1387" y="481012"/>
            <a:ext cx="3924299" cy="2276206"/>
          </a:xfrm>
          <a:prstGeom prst="rect">
            <a:avLst/>
          </a:prstGeom>
        </p:spPr>
      </p:pic>
      <p:pic>
        <p:nvPicPr>
          <p:cNvPr id="3" name="Imagen 2">
            <a:extLst>
              <a:ext uri="{FF2B5EF4-FFF2-40B4-BE49-F238E27FC236}">
                <a16:creationId xmlns:a16="http://schemas.microsoft.com/office/drawing/2014/main" id="{FD375873-B65D-B24D-9E08-AA488624E15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1388" y="2815654"/>
            <a:ext cx="3924298" cy="2418334"/>
          </a:xfrm>
          <a:prstGeom prst="rect">
            <a:avLst/>
          </a:prstGeom>
        </p:spPr>
      </p:pic>
      <p:sp>
        <p:nvSpPr>
          <p:cNvPr id="7" name="object 7"/>
          <p:cNvSpPr txBox="1"/>
          <p:nvPr/>
        </p:nvSpPr>
        <p:spPr>
          <a:xfrm>
            <a:off x="510069" y="925339"/>
            <a:ext cx="3882544" cy="2292935"/>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EXPORTACIONES</a:t>
            </a:r>
          </a:p>
          <a:p>
            <a:pPr marL="11725">
              <a:buClr>
                <a:schemeClr val="tx1"/>
              </a:buClr>
              <a:buSzPct val="100000"/>
              <a:tabLst>
                <a:tab pos="121285" algn="l"/>
              </a:tabLst>
            </a:pPr>
            <a:r>
              <a:rPr lang="en-US" sz="1600" spc="-10" dirty="0">
                <a:cs typeface="Source Sans Pro"/>
              </a:rPr>
              <a:t>Una exportación es cualquier bien o servicio enviado a otra parte del mundo con propósitos comerciales. La exportación es el tráfico legítimo de bienes y/o servicios nacionales de un país pretendidos para su uso o consumo en el extranjero. Las exportaciones pueden ser de cualquier producto, no prohibido, enviado fuera de la frontera de un Estado.</a:t>
            </a:r>
          </a:p>
        </p:txBody>
      </p:sp>
      <p:sp>
        <p:nvSpPr>
          <p:cNvPr id="5" name="Rectangle 5">
            <a:extLst>
              <a:ext uri="{FF2B5EF4-FFF2-40B4-BE49-F238E27FC236}">
                <a16:creationId xmlns:a16="http://schemas.microsoft.com/office/drawing/2014/main" id="{632C9B58-18B0-5E47-A1F2-DE54BF21AD0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61373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21715" y="1120143"/>
            <a:ext cx="2943794" cy="189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a:extLst>
              <a:ext uri="{FF2B5EF4-FFF2-40B4-BE49-F238E27FC236}">
                <a16:creationId xmlns:a16="http://schemas.microsoft.com/office/drawing/2014/main" id="{527E7597-3857-494D-88B3-9C4A7E1896E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2" name="Conector recto de flecha 11">
            <a:extLst>
              <a:ext uri="{FF2B5EF4-FFF2-40B4-BE49-F238E27FC236}">
                <a16:creationId xmlns:a16="http://schemas.microsoft.com/office/drawing/2014/main" id="{80F225F5-567D-184B-9F31-86F2C1F2C29D}"/>
              </a:ext>
            </a:extLst>
          </p:cNvPr>
          <p:cNvCxnSpPr/>
          <p:nvPr/>
        </p:nvCxnSpPr>
        <p:spPr>
          <a:xfrm flipH="1">
            <a:off x="2865461" y="2591360"/>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3 Tabla">
            <a:extLst>
              <a:ext uri="{FF2B5EF4-FFF2-40B4-BE49-F238E27FC236}">
                <a16:creationId xmlns:a16="http://schemas.microsoft.com/office/drawing/2014/main" id="{98D6C8A5-F8E0-2C45-B47C-7CE37ECBC45A}"/>
              </a:ext>
            </a:extLst>
          </p:cNvPr>
          <p:cNvGraphicFramePr>
            <a:graphicFrameLocks noGrp="1"/>
          </p:cNvGraphicFramePr>
          <p:nvPr>
            <p:extLst>
              <p:ext uri="{D42A27DB-BD31-4B8C-83A1-F6EECF244321}">
                <p14:modId xmlns:p14="http://schemas.microsoft.com/office/powerpoint/2010/main" val="3554693132"/>
              </p:ext>
            </p:extLst>
          </p:nvPr>
        </p:nvGraphicFramePr>
        <p:xfrm>
          <a:off x="1421716" y="2938005"/>
          <a:ext cx="2937355" cy="1989244"/>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355426">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EXPORTACIÓN DEFINITIVA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1633818">
                <a:tc>
                  <a:txBody>
                    <a:bodyPr/>
                    <a:lstStyle/>
                    <a:p>
                      <a:pPr algn="ctr">
                        <a:lnSpc>
                          <a:spcPct val="100000"/>
                        </a:lnSpc>
                        <a:spcAft>
                          <a:spcPts val="0"/>
                        </a:spcAft>
                      </a:pPr>
                      <a:r>
                        <a:rPr lang="es-PE" sz="1300" b="0" dirty="0">
                          <a:solidFill>
                            <a:srgbClr val="000000"/>
                          </a:solidFill>
                          <a:effectLst/>
                          <a:latin typeface="Calibri" charset="0"/>
                          <a:ea typeface="Calibri" charset="0"/>
                          <a:cs typeface="Calibri" charset="0"/>
                        </a:rPr>
                        <a:t>Régimen aplicable a las mercancías en libre circulación que salen del territorio aduanero nacional para su uso o consumo definitivo en el exterior.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14" name="Rectángulo redondeado 13">
            <a:extLst>
              <a:ext uri="{FF2B5EF4-FFF2-40B4-BE49-F238E27FC236}">
                <a16:creationId xmlns:a16="http://schemas.microsoft.com/office/drawing/2014/main" id="{157B258F-AC36-E443-AA6D-7DC99D0F269E}"/>
              </a:ext>
            </a:extLst>
          </p:cNvPr>
          <p:cNvSpPr/>
          <p:nvPr/>
        </p:nvSpPr>
        <p:spPr>
          <a:xfrm>
            <a:off x="1425664" y="1120143"/>
            <a:ext cx="2939845" cy="3810187"/>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16" name="Conector recto de flecha 15">
            <a:extLst>
              <a:ext uri="{FF2B5EF4-FFF2-40B4-BE49-F238E27FC236}">
                <a16:creationId xmlns:a16="http://schemas.microsoft.com/office/drawing/2014/main" id="{D81CCB70-2E9A-A141-A23A-1E87B28F40E4}"/>
              </a:ext>
            </a:extLst>
          </p:cNvPr>
          <p:cNvCxnSpPr/>
          <p:nvPr/>
        </p:nvCxnSpPr>
        <p:spPr>
          <a:xfrm flipH="1">
            <a:off x="6200332" y="2591360"/>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3 Tabla">
            <a:extLst>
              <a:ext uri="{FF2B5EF4-FFF2-40B4-BE49-F238E27FC236}">
                <a16:creationId xmlns:a16="http://schemas.microsoft.com/office/drawing/2014/main" id="{723265BB-A321-4143-B924-7B5C31FA474B}"/>
              </a:ext>
            </a:extLst>
          </p:cNvPr>
          <p:cNvGraphicFramePr>
            <a:graphicFrameLocks noGrp="1"/>
          </p:cNvGraphicFramePr>
          <p:nvPr>
            <p:extLst>
              <p:ext uri="{D42A27DB-BD31-4B8C-83A1-F6EECF244321}">
                <p14:modId xmlns:p14="http://schemas.microsoft.com/office/powerpoint/2010/main" val="299466256"/>
              </p:ext>
            </p:extLst>
          </p:nvPr>
        </p:nvGraphicFramePr>
        <p:xfrm>
          <a:off x="4756587" y="2938005"/>
          <a:ext cx="2937355" cy="1982520"/>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355426">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EXPORTACIÓN TEMPORAL</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1627094">
                <a:tc>
                  <a:txBody>
                    <a:bodyPr/>
                    <a:lstStyle/>
                    <a:p>
                      <a:pPr algn="ctr">
                        <a:lnSpc>
                          <a:spcPct val="100000"/>
                        </a:lnSpc>
                        <a:spcAft>
                          <a:spcPts val="0"/>
                        </a:spcAft>
                      </a:pPr>
                      <a:r>
                        <a:rPr lang="es-PE" sz="1300" b="0" dirty="0">
                          <a:solidFill>
                            <a:srgbClr val="000000"/>
                          </a:solidFill>
                          <a:effectLst/>
                          <a:latin typeface="Calibri" charset="0"/>
                          <a:ea typeface="Calibri" charset="0"/>
                          <a:cs typeface="Calibri" charset="0"/>
                        </a:rPr>
                        <a:t>Régimen que permite la salida temporal al exterior de mercancías nacionales o nacionalizadas con la obligación de reimportarlas en un plazo determinado, en el mismo estado o luego de haber sido sometidas a una reparación, cambio o mejoramiento de sus características.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18" name="Rectángulo redondeado 17">
            <a:extLst>
              <a:ext uri="{FF2B5EF4-FFF2-40B4-BE49-F238E27FC236}">
                <a16:creationId xmlns:a16="http://schemas.microsoft.com/office/drawing/2014/main" id="{CC76C568-5675-3C4B-93A6-9F97F25DE9D3}"/>
              </a:ext>
            </a:extLst>
          </p:cNvPr>
          <p:cNvSpPr/>
          <p:nvPr/>
        </p:nvSpPr>
        <p:spPr>
          <a:xfrm>
            <a:off x="4760535" y="1120143"/>
            <a:ext cx="2939845" cy="3810187"/>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pic>
        <p:nvPicPr>
          <p:cNvPr id="3" name="Imagen 2">
            <a:extLst>
              <a:ext uri="{FF2B5EF4-FFF2-40B4-BE49-F238E27FC236}">
                <a16:creationId xmlns:a16="http://schemas.microsoft.com/office/drawing/2014/main" id="{21EB75D6-7F82-3743-9F45-C51E8E64C9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4381" y="1212441"/>
            <a:ext cx="1633267" cy="1633267"/>
          </a:xfrm>
          <a:prstGeom prst="rect">
            <a:avLst/>
          </a:prstGeom>
        </p:spPr>
      </p:pic>
    </p:spTree>
    <p:custDataLst>
      <p:tags r:id="rId1"/>
    </p:custDataLst>
    <p:extLst>
      <p:ext uri="{BB962C8B-B14F-4D97-AF65-F5344CB8AC3E}">
        <p14:creationId xmlns:p14="http://schemas.microsoft.com/office/powerpoint/2010/main" val="9095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BDBAF3E-18D5-B64D-9BC5-6EB4E80A0D11}"/>
              </a:ext>
            </a:extLst>
          </p:cNvPr>
          <p:cNvPicPr>
            <a:picLocks noChangeAspect="1"/>
          </p:cNvPicPr>
          <p:nvPr/>
        </p:nvPicPr>
        <p:blipFill>
          <a:blip r:embed="rId4"/>
          <a:stretch>
            <a:fillRect/>
          </a:stretch>
        </p:blipFill>
        <p:spPr>
          <a:xfrm>
            <a:off x="3840480" y="2844056"/>
            <a:ext cx="1696159" cy="1202732"/>
          </a:xfrm>
          <a:prstGeom prst="rect">
            <a:avLst/>
          </a:prstGeom>
        </p:spPr>
      </p:pic>
      <p:sp>
        <p:nvSpPr>
          <p:cNvPr id="6" name="Rectangle 5">
            <a:extLst>
              <a:ext uri="{FF2B5EF4-FFF2-40B4-BE49-F238E27FC236}">
                <a16:creationId xmlns:a16="http://schemas.microsoft.com/office/drawing/2014/main" id="{66DBE441-B0A8-D349-8F41-BACEC5FEE7C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8" name="Conector recto 7">
            <a:extLst>
              <a:ext uri="{FF2B5EF4-FFF2-40B4-BE49-F238E27FC236}">
                <a16:creationId xmlns:a16="http://schemas.microsoft.com/office/drawing/2014/main" id="{D98209BD-A9F3-2344-A32A-6193C1E1E861}"/>
              </a:ext>
            </a:extLst>
          </p:cNvPr>
          <p:cNvCxnSpPr>
            <a:cxnSpLocks/>
          </p:cNvCxnSpPr>
          <p:nvPr/>
        </p:nvCxnSpPr>
        <p:spPr>
          <a:xfrm>
            <a:off x="3840480" y="1729374"/>
            <a:ext cx="0" cy="3454343"/>
          </a:xfrm>
          <a:prstGeom prst="line">
            <a:avLst/>
          </a:prstGeom>
          <a:ln w="28575">
            <a:solidFill>
              <a:srgbClr val="EE4639"/>
            </a:solidFill>
          </a:ln>
        </p:spPr>
        <p:style>
          <a:lnRef idx="1">
            <a:schemeClr val="dk1"/>
          </a:lnRef>
          <a:fillRef idx="0">
            <a:schemeClr val="dk1"/>
          </a:fillRef>
          <a:effectRef idx="0">
            <a:schemeClr val="dk1"/>
          </a:effectRef>
          <a:fontRef idx="minor">
            <a:schemeClr val="tx1"/>
          </a:fontRef>
        </p:style>
      </p:cxnSp>
      <p:sp>
        <p:nvSpPr>
          <p:cNvPr id="10" name="Rectángulo 9">
            <a:extLst>
              <a:ext uri="{FF2B5EF4-FFF2-40B4-BE49-F238E27FC236}">
                <a16:creationId xmlns:a16="http://schemas.microsoft.com/office/drawing/2014/main" id="{61A3656C-0345-C647-8F44-1B3557E9529F}"/>
              </a:ext>
            </a:extLst>
          </p:cNvPr>
          <p:cNvSpPr/>
          <p:nvPr/>
        </p:nvSpPr>
        <p:spPr>
          <a:xfrm>
            <a:off x="3840479" y="2493221"/>
            <a:ext cx="1696151" cy="364279"/>
          </a:xfrm>
          <a:prstGeom prst="rect">
            <a:avLst/>
          </a:prstGeom>
          <a:solidFill>
            <a:srgbClr val="EE4639"/>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11" name="CuadroTexto 10">
            <a:extLst>
              <a:ext uri="{FF2B5EF4-FFF2-40B4-BE49-F238E27FC236}">
                <a16:creationId xmlns:a16="http://schemas.microsoft.com/office/drawing/2014/main" id="{6CB6B367-F59F-B64E-AECE-40CACDA9F673}"/>
              </a:ext>
            </a:extLst>
          </p:cNvPr>
          <p:cNvSpPr txBox="1"/>
          <p:nvPr/>
        </p:nvSpPr>
        <p:spPr>
          <a:xfrm>
            <a:off x="3840468" y="2488168"/>
            <a:ext cx="1696144" cy="369332"/>
          </a:xfrm>
          <a:prstGeom prst="rect">
            <a:avLst/>
          </a:prstGeom>
          <a:noFill/>
        </p:spPr>
        <p:txBody>
          <a:bodyPr wrap="square" rtlCol="0">
            <a:spAutoFit/>
          </a:bodyPr>
          <a:lstStyle/>
          <a:p>
            <a:pPr algn="ctr"/>
            <a:r>
              <a:rPr lang="es-ES_tradnl" b="1" dirty="0">
                <a:solidFill>
                  <a:schemeClr val="bg1"/>
                </a:solidFill>
              </a:rPr>
              <a:t>ADUANA</a:t>
            </a:r>
          </a:p>
        </p:txBody>
      </p:sp>
      <p:sp>
        <p:nvSpPr>
          <p:cNvPr id="12" name="Rectángulo 11">
            <a:extLst>
              <a:ext uri="{FF2B5EF4-FFF2-40B4-BE49-F238E27FC236}">
                <a16:creationId xmlns:a16="http://schemas.microsoft.com/office/drawing/2014/main" id="{1B7C05B7-5ABE-5B4D-AD0C-213263902871}"/>
              </a:ext>
            </a:extLst>
          </p:cNvPr>
          <p:cNvSpPr/>
          <p:nvPr/>
        </p:nvSpPr>
        <p:spPr>
          <a:xfrm>
            <a:off x="2394947" y="3795153"/>
            <a:ext cx="1326744" cy="36427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Exportación</a:t>
            </a:r>
          </a:p>
          <a:p>
            <a:pPr algn="ctr"/>
            <a:r>
              <a:rPr lang="es-PE" sz="1200" b="1" kern="1200" dirty="0">
                <a:solidFill>
                  <a:schemeClr val="tx1"/>
                </a:solidFill>
              </a:rPr>
              <a:t>Definitiva</a:t>
            </a:r>
            <a:endParaRPr lang="es-PE" sz="1200" b="1" dirty="0">
              <a:solidFill>
                <a:schemeClr val="tx1"/>
              </a:solidFill>
              <a:latin typeface="Calibri" panose="020F0502020204030204" pitchFamily="34" charset="0"/>
              <a:cs typeface="Calibri" panose="020F0502020204030204" pitchFamily="34" charset="0"/>
            </a:endParaRPr>
          </a:p>
        </p:txBody>
      </p:sp>
      <p:sp>
        <p:nvSpPr>
          <p:cNvPr id="13" name="Flecha derecha 12">
            <a:extLst>
              <a:ext uri="{FF2B5EF4-FFF2-40B4-BE49-F238E27FC236}">
                <a16:creationId xmlns:a16="http://schemas.microsoft.com/office/drawing/2014/main" id="{97F41993-1F29-604A-975F-D4BE62EB9FB2}"/>
              </a:ext>
            </a:extLst>
          </p:cNvPr>
          <p:cNvSpPr/>
          <p:nvPr/>
        </p:nvSpPr>
        <p:spPr>
          <a:xfrm rot="10800000">
            <a:off x="2774088" y="3226327"/>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14 CuadroTexto">
            <a:extLst>
              <a:ext uri="{FF2B5EF4-FFF2-40B4-BE49-F238E27FC236}">
                <a16:creationId xmlns:a16="http://schemas.microsoft.com/office/drawing/2014/main" id="{2C8F42EB-1932-1946-8B44-B4CC723E626F}"/>
              </a:ext>
            </a:extLst>
          </p:cNvPr>
          <p:cNvSpPr txBox="1"/>
          <p:nvPr/>
        </p:nvSpPr>
        <p:spPr>
          <a:xfrm>
            <a:off x="1396310" y="4176325"/>
            <a:ext cx="815543" cy="43088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Mercancía </a:t>
            </a:r>
          </a:p>
          <a:p>
            <a:pPr algn="ctr"/>
            <a:r>
              <a:rPr lang="es-PE" sz="1400" b="1" kern="1200" dirty="0"/>
              <a:t>Extranjera</a:t>
            </a:r>
          </a:p>
        </p:txBody>
      </p:sp>
      <p:sp>
        <p:nvSpPr>
          <p:cNvPr id="18" name="Elipse 17">
            <a:extLst>
              <a:ext uri="{FF2B5EF4-FFF2-40B4-BE49-F238E27FC236}">
                <a16:creationId xmlns:a16="http://schemas.microsoft.com/office/drawing/2014/main" id="{CBFEB06F-9241-554E-84C3-EA2AFBE19CA1}"/>
              </a:ext>
            </a:extLst>
          </p:cNvPr>
          <p:cNvSpPr/>
          <p:nvPr/>
        </p:nvSpPr>
        <p:spPr>
          <a:xfrm>
            <a:off x="1392885"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9" name="Imagen 18">
            <a:extLst>
              <a:ext uri="{FF2B5EF4-FFF2-40B4-BE49-F238E27FC236}">
                <a16:creationId xmlns:a16="http://schemas.microsoft.com/office/drawing/2014/main" id="{D605DE10-966B-CA42-9B34-484B4374D672}"/>
              </a:ext>
            </a:extLst>
          </p:cNvPr>
          <p:cNvPicPr>
            <a:picLocks noChangeAspect="1"/>
          </p:cNvPicPr>
          <p:nvPr/>
        </p:nvPicPr>
        <p:blipFill>
          <a:blip r:embed="rId5"/>
          <a:stretch>
            <a:fillRect/>
          </a:stretch>
        </p:blipFill>
        <p:spPr>
          <a:xfrm>
            <a:off x="1580912" y="3212287"/>
            <a:ext cx="512945" cy="596390"/>
          </a:xfrm>
          <a:prstGeom prst="rect">
            <a:avLst/>
          </a:prstGeom>
        </p:spPr>
      </p:pic>
      <p:sp>
        <p:nvSpPr>
          <p:cNvPr id="21" name="14 CuadroTexto">
            <a:extLst>
              <a:ext uri="{FF2B5EF4-FFF2-40B4-BE49-F238E27FC236}">
                <a16:creationId xmlns:a16="http://schemas.microsoft.com/office/drawing/2014/main" id="{DF318F2B-EF19-C74C-97E4-271D7FE4F64C}"/>
              </a:ext>
            </a:extLst>
          </p:cNvPr>
          <p:cNvSpPr txBox="1"/>
          <p:nvPr/>
        </p:nvSpPr>
        <p:spPr>
          <a:xfrm>
            <a:off x="7067291" y="4176324"/>
            <a:ext cx="815543" cy="43088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Mercancía </a:t>
            </a:r>
          </a:p>
          <a:p>
            <a:pPr algn="ctr"/>
            <a:r>
              <a:rPr lang="es-PE" sz="1400" b="1" kern="1200" dirty="0"/>
              <a:t>Peruana</a:t>
            </a:r>
          </a:p>
        </p:txBody>
      </p:sp>
      <p:sp>
        <p:nvSpPr>
          <p:cNvPr id="22" name="Elipse 21">
            <a:extLst>
              <a:ext uri="{FF2B5EF4-FFF2-40B4-BE49-F238E27FC236}">
                <a16:creationId xmlns:a16="http://schemas.microsoft.com/office/drawing/2014/main" id="{0DDF9130-D68D-7847-B4FA-63841C882F15}"/>
              </a:ext>
            </a:extLst>
          </p:cNvPr>
          <p:cNvSpPr/>
          <p:nvPr/>
        </p:nvSpPr>
        <p:spPr>
          <a:xfrm>
            <a:off x="7030564"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3" name="Imagen 22">
            <a:extLst>
              <a:ext uri="{FF2B5EF4-FFF2-40B4-BE49-F238E27FC236}">
                <a16:creationId xmlns:a16="http://schemas.microsoft.com/office/drawing/2014/main" id="{06DC2F83-E301-894E-ACF2-65033D9F4A69}"/>
              </a:ext>
            </a:extLst>
          </p:cNvPr>
          <p:cNvPicPr>
            <a:picLocks noChangeAspect="1"/>
          </p:cNvPicPr>
          <p:nvPr/>
        </p:nvPicPr>
        <p:blipFill>
          <a:blip r:embed="rId5"/>
          <a:stretch>
            <a:fillRect/>
          </a:stretch>
        </p:blipFill>
        <p:spPr>
          <a:xfrm>
            <a:off x="7218591" y="3212287"/>
            <a:ext cx="512945" cy="596390"/>
          </a:xfrm>
          <a:prstGeom prst="rect">
            <a:avLst/>
          </a:prstGeom>
        </p:spPr>
      </p:pic>
      <p:sp>
        <p:nvSpPr>
          <p:cNvPr id="24" name="Elipse 23">
            <a:extLst>
              <a:ext uri="{FF2B5EF4-FFF2-40B4-BE49-F238E27FC236}">
                <a16:creationId xmlns:a16="http://schemas.microsoft.com/office/drawing/2014/main" id="{31A2ED4E-739C-8441-8A63-409EFD71956C}"/>
              </a:ext>
            </a:extLst>
          </p:cNvPr>
          <p:cNvSpPr/>
          <p:nvPr/>
        </p:nvSpPr>
        <p:spPr>
          <a:xfrm>
            <a:off x="1396310" y="1729374"/>
            <a:ext cx="889000" cy="889000"/>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5" name="Imagen 24">
            <a:extLst>
              <a:ext uri="{FF2B5EF4-FFF2-40B4-BE49-F238E27FC236}">
                <a16:creationId xmlns:a16="http://schemas.microsoft.com/office/drawing/2014/main" id="{D5568802-5959-CE45-827F-8E523F98309D}"/>
              </a:ext>
            </a:extLst>
          </p:cNvPr>
          <p:cNvPicPr>
            <a:picLocks noChangeAspect="1"/>
          </p:cNvPicPr>
          <p:nvPr/>
        </p:nvPicPr>
        <p:blipFill>
          <a:blip r:embed="rId6"/>
          <a:stretch>
            <a:fillRect/>
          </a:stretch>
        </p:blipFill>
        <p:spPr>
          <a:xfrm>
            <a:off x="1561333" y="1898320"/>
            <a:ext cx="613451" cy="551108"/>
          </a:xfrm>
          <a:prstGeom prst="rect">
            <a:avLst/>
          </a:prstGeom>
        </p:spPr>
      </p:pic>
      <p:sp>
        <p:nvSpPr>
          <p:cNvPr id="26" name="Elipse 25">
            <a:extLst>
              <a:ext uri="{FF2B5EF4-FFF2-40B4-BE49-F238E27FC236}">
                <a16:creationId xmlns:a16="http://schemas.microsoft.com/office/drawing/2014/main" id="{341C7267-1B65-B64C-BA35-112C74AB61F0}"/>
              </a:ext>
            </a:extLst>
          </p:cNvPr>
          <p:cNvSpPr/>
          <p:nvPr/>
        </p:nvSpPr>
        <p:spPr>
          <a:xfrm>
            <a:off x="7013221" y="1751093"/>
            <a:ext cx="889000" cy="889000"/>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7" name="Imagen 26">
            <a:extLst>
              <a:ext uri="{FF2B5EF4-FFF2-40B4-BE49-F238E27FC236}">
                <a16:creationId xmlns:a16="http://schemas.microsoft.com/office/drawing/2014/main" id="{236177CD-8A57-D14C-AA50-708EA5158057}"/>
              </a:ext>
            </a:extLst>
          </p:cNvPr>
          <p:cNvPicPr>
            <a:picLocks noChangeAspect="1"/>
          </p:cNvPicPr>
          <p:nvPr/>
        </p:nvPicPr>
        <p:blipFill>
          <a:blip r:embed="rId7"/>
          <a:stretch>
            <a:fillRect/>
          </a:stretch>
        </p:blipFill>
        <p:spPr>
          <a:xfrm>
            <a:off x="7136514" y="1802925"/>
            <a:ext cx="549526" cy="785335"/>
          </a:xfrm>
          <a:prstGeom prst="rect">
            <a:avLst/>
          </a:prstGeom>
        </p:spPr>
      </p:pic>
      <p:sp>
        <p:nvSpPr>
          <p:cNvPr id="30" name="14 CuadroTexto">
            <a:extLst>
              <a:ext uri="{FF2B5EF4-FFF2-40B4-BE49-F238E27FC236}">
                <a16:creationId xmlns:a16="http://schemas.microsoft.com/office/drawing/2014/main" id="{B6F92A71-2D22-EF41-AD64-780D4175DC60}"/>
              </a:ext>
            </a:extLst>
          </p:cNvPr>
          <p:cNvSpPr txBox="1"/>
          <p:nvPr/>
        </p:nvSpPr>
        <p:spPr>
          <a:xfrm>
            <a:off x="1443389" y="2691110"/>
            <a:ext cx="735779"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EXTERIOR</a:t>
            </a:r>
          </a:p>
        </p:txBody>
      </p:sp>
      <p:sp>
        <p:nvSpPr>
          <p:cNvPr id="31" name="Rectángulo redondeado 30">
            <a:extLst>
              <a:ext uri="{FF2B5EF4-FFF2-40B4-BE49-F238E27FC236}">
                <a16:creationId xmlns:a16="http://schemas.microsoft.com/office/drawing/2014/main" id="{9ADFD212-5713-9E43-A711-780CFEDE9009}"/>
              </a:ext>
            </a:extLst>
          </p:cNvPr>
          <p:cNvSpPr/>
          <p:nvPr/>
        </p:nvSpPr>
        <p:spPr>
          <a:xfrm>
            <a:off x="3840468" y="4185470"/>
            <a:ext cx="1696158" cy="459997"/>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No paga Tributos</a:t>
            </a:r>
          </a:p>
        </p:txBody>
      </p:sp>
      <p:sp>
        <p:nvSpPr>
          <p:cNvPr id="32" name="14 CuadroTexto">
            <a:extLst>
              <a:ext uri="{FF2B5EF4-FFF2-40B4-BE49-F238E27FC236}">
                <a16:creationId xmlns:a16="http://schemas.microsoft.com/office/drawing/2014/main" id="{D708D044-A87A-5E41-8B0C-476B3F73E751}"/>
              </a:ext>
            </a:extLst>
          </p:cNvPr>
          <p:cNvSpPr txBox="1"/>
          <p:nvPr/>
        </p:nvSpPr>
        <p:spPr>
          <a:xfrm>
            <a:off x="7256385" y="2691110"/>
            <a:ext cx="402354"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PERÚ</a:t>
            </a:r>
          </a:p>
        </p:txBody>
      </p:sp>
      <p:sp>
        <p:nvSpPr>
          <p:cNvPr id="34" name="Flecha derecha 33">
            <a:extLst>
              <a:ext uri="{FF2B5EF4-FFF2-40B4-BE49-F238E27FC236}">
                <a16:creationId xmlns:a16="http://schemas.microsoft.com/office/drawing/2014/main" id="{58A71AA2-F927-474B-8628-9C4470DC46B2}"/>
              </a:ext>
            </a:extLst>
          </p:cNvPr>
          <p:cNvSpPr/>
          <p:nvPr/>
        </p:nvSpPr>
        <p:spPr>
          <a:xfrm rot="10800000">
            <a:off x="6073541" y="3226327"/>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35" name="Grupo 34">
            <a:extLst>
              <a:ext uri="{FF2B5EF4-FFF2-40B4-BE49-F238E27FC236}">
                <a16:creationId xmlns:a16="http://schemas.microsoft.com/office/drawing/2014/main" id="{E9A8BE85-2364-544F-B79A-B30D5376919B}"/>
              </a:ext>
            </a:extLst>
          </p:cNvPr>
          <p:cNvGrpSpPr/>
          <p:nvPr/>
        </p:nvGrpSpPr>
        <p:grpSpPr>
          <a:xfrm>
            <a:off x="326977" y="917244"/>
            <a:ext cx="2671395" cy="394721"/>
            <a:chOff x="287221" y="917244"/>
            <a:chExt cx="3141062" cy="500394"/>
          </a:xfrm>
        </p:grpSpPr>
        <p:sp>
          <p:nvSpPr>
            <p:cNvPr id="36" name="Rectángulo redondeado 35">
              <a:extLst>
                <a:ext uri="{FF2B5EF4-FFF2-40B4-BE49-F238E27FC236}">
                  <a16:creationId xmlns:a16="http://schemas.microsoft.com/office/drawing/2014/main" id="{E5038E66-AF48-E542-B268-58C31AF18828}"/>
                </a:ext>
              </a:extLst>
            </p:cNvPr>
            <p:cNvSpPr/>
            <p:nvPr/>
          </p:nvSpPr>
          <p:spPr>
            <a:xfrm>
              <a:off x="503237" y="917244"/>
              <a:ext cx="2925046" cy="500394"/>
            </a:xfrm>
            <a:prstGeom prst="roundRect">
              <a:avLst>
                <a:gd name="adj" fmla="val 2484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25" algn="ctr">
                <a:buClr>
                  <a:schemeClr val="tx1"/>
                </a:buClr>
                <a:buSzPct val="100000"/>
                <a:tabLst>
                  <a:tab pos="121285" algn="l"/>
                </a:tabLst>
              </a:pPr>
              <a:r>
                <a:rPr lang="en-US" sz="1400" b="1" spc="-10" dirty="0">
                  <a:solidFill>
                    <a:schemeClr val="bg1"/>
                  </a:solidFill>
                  <a:cs typeface="Source Sans Pro"/>
                </a:rPr>
                <a:t>EXPORTACIÓN DEFINITIVA</a:t>
              </a:r>
              <a:endParaRPr lang="en-US" sz="1400" spc="-10" dirty="0">
                <a:solidFill>
                  <a:schemeClr val="bg1"/>
                </a:solidFill>
                <a:cs typeface="Source Sans Pro"/>
              </a:endParaRPr>
            </a:p>
          </p:txBody>
        </p:sp>
        <p:grpSp>
          <p:nvGrpSpPr>
            <p:cNvPr id="37" name="Agrupar 14">
              <a:extLst>
                <a:ext uri="{FF2B5EF4-FFF2-40B4-BE49-F238E27FC236}">
                  <a16:creationId xmlns:a16="http://schemas.microsoft.com/office/drawing/2014/main" id="{53C04E0F-A608-4848-BF03-819964FB35A5}"/>
                </a:ext>
              </a:extLst>
            </p:cNvPr>
            <p:cNvGrpSpPr/>
            <p:nvPr/>
          </p:nvGrpSpPr>
          <p:grpSpPr>
            <a:xfrm>
              <a:off x="287221" y="965530"/>
              <a:ext cx="459474" cy="403823"/>
              <a:chOff x="5892512" y="2805541"/>
              <a:chExt cx="459474" cy="403823"/>
            </a:xfrm>
          </p:grpSpPr>
          <p:sp>
            <p:nvSpPr>
              <p:cNvPr id="38" name="Elipse 37">
                <a:extLst>
                  <a:ext uri="{FF2B5EF4-FFF2-40B4-BE49-F238E27FC236}">
                    <a16:creationId xmlns:a16="http://schemas.microsoft.com/office/drawing/2014/main" id="{11EE6D56-DC3E-1540-A558-3F2BD471BEFC}"/>
                  </a:ext>
                </a:extLst>
              </p:cNvPr>
              <p:cNvSpPr/>
              <p:nvPr/>
            </p:nvSpPr>
            <p:spPr>
              <a:xfrm>
                <a:off x="5956277" y="2824919"/>
                <a:ext cx="395709" cy="376075"/>
              </a:xfrm>
              <a:prstGeom prst="ellipse">
                <a:avLst/>
              </a:prstGeom>
              <a:solidFill>
                <a:srgbClr val="098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9" name="Elipse 38">
                <a:extLst>
                  <a:ext uri="{FF2B5EF4-FFF2-40B4-BE49-F238E27FC236}">
                    <a16:creationId xmlns:a16="http://schemas.microsoft.com/office/drawing/2014/main" id="{C5977522-6753-044F-AA24-D0A1AE14284E}"/>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0" name="Triángulo 39">
                <a:extLst>
                  <a:ext uri="{FF2B5EF4-FFF2-40B4-BE49-F238E27FC236}">
                    <a16:creationId xmlns:a16="http://schemas.microsoft.com/office/drawing/2014/main" id="{6FB63979-6716-0745-8942-E0324459CF69}"/>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custDataLst>
      <p:tags r:id="rId1"/>
    </p:custDataLst>
    <p:extLst>
      <p:ext uri="{BB962C8B-B14F-4D97-AF65-F5344CB8AC3E}">
        <p14:creationId xmlns:p14="http://schemas.microsoft.com/office/powerpoint/2010/main" val="51501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B82D7168-F401-0E4E-AF17-93441D3A5CE5}"/>
              </a:ext>
            </a:extLst>
          </p:cNvPr>
          <p:cNvPicPr>
            <a:picLocks noChangeAspect="1"/>
          </p:cNvPicPr>
          <p:nvPr/>
        </p:nvPicPr>
        <p:blipFill>
          <a:blip r:embed="rId4"/>
          <a:stretch>
            <a:fillRect/>
          </a:stretch>
        </p:blipFill>
        <p:spPr>
          <a:xfrm>
            <a:off x="3840480" y="2844056"/>
            <a:ext cx="1696159" cy="1202732"/>
          </a:xfrm>
          <a:prstGeom prst="rect">
            <a:avLst/>
          </a:prstGeom>
        </p:spPr>
      </p:pic>
      <p:sp>
        <p:nvSpPr>
          <p:cNvPr id="6" name="Rectangle 5">
            <a:extLst>
              <a:ext uri="{FF2B5EF4-FFF2-40B4-BE49-F238E27FC236}">
                <a16:creationId xmlns:a16="http://schemas.microsoft.com/office/drawing/2014/main" id="{692AB93E-3C6F-0240-9719-8E91E819613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8" name="Conector recto 7">
            <a:extLst>
              <a:ext uri="{FF2B5EF4-FFF2-40B4-BE49-F238E27FC236}">
                <a16:creationId xmlns:a16="http://schemas.microsoft.com/office/drawing/2014/main" id="{543FB4E2-5565-4143-A016-430BA8434F2F}"/>
              </a:ext>
            </a:extLst>
          </p:cNvPr>
          <p:cNvCxnSpPr>
            <a:cxnSpLocks/>
          </p:cNvCxnSpPr>
          <p:nvPr/>
        </p:nvCxnSpPr>
        <p:spPr>
          <a:xfrm>
            <a:off x="3840468" y="1569854"/>
            <a:ext cx="12" cy="3613863"/>
          </a:xfrm>
          <a:prstGeom prst="line">
            <a:avLst/>
          </a:prstGeom>
          <a:ln w="28575">
            <a:solidFill>
              <a:srgbClr val="EE4639"/>
            </a:solidFill>
          </a:ln>
        </p:spPr>
        <p:style>
          <a:lnRef idx="1">
            <a:schemeClr val="dk1"/>
          </a:lnRef>
          <a:fillRef idx="0">
            <a:schemeClr val="dk1"/>
          </a:fillRef>
          <a:effectRef idx="0">
            <a:schemeClr val="dk1"/>
          </a:effectRef>
          <a:fontRef idx="minor">
            <a:schemeClr val="tx1"/>
          </a:fontRef>
        </p:style>
      </p:cxnSp>
      <p:sp>
        <p:nvSpPr>
          <p:cNvPr id="10" name="Rectángulo 9">
            <a:extLst>
              <a:ext uri="{FF2B5EF4-FFF2-40B4-BE49-F238E27FC236}">
                <a16:creationId xmlns:a16="http://schemas.microsoft.com/office/drawing/2014/main" id="{6EDA175E-A6F8-3B43-9013-BEEDBE97EBD8}"/>
              </a:ext>
            </a:extLst>
          </p:cNvPr>
          <p:cNvSpPr/>
          <p:nvPr/>
        </p:nvSpPr>
        <p:spPr>
          <a:xfrm>
            <a:off x="3840479" y="2493221"/>
            <a:ext cx="1696151" cy="364279"/>
          </a:xfrm>
          <a:prstGeom prst="rect">
            <a:avLst/>
          </a:prstGeom>
          <a:solidFill>
            <a:srgbClr val="EE4639"/>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11" name="CuadroTexto 10">
            <a:extLst>
              <a:ext uri="{FF2B5EF4-FFF2-40B4-BE49-F238E27FC236}">
                <a16:creationId xmlns:a16="http://schemas.microsoft.com/office/drawing/2014/main" id="{57CCE4E4-C3AA-0448-B110-3C3004A0A476}"/>
              </a:ext>
            </a:extLst>
          </p:cNvPr>
          <p:cNvSpPr txBox="1"/>
          <p:nvPr/>
        </p:nvSpPr>
        <p:spPr>
          <a:xfrm>
            <a:off x="3840468" y="2493221"/>
            <a:ext cx="1696144" cy="369332"/>
          </a:xfrm>
          <a:prstGeom prst="rect">
            <a:avLst/>
          </a:prstGeom>
          <a:noFill/>
        </p:spPr>
        <p:txBody>
          <a:bodyPr wrap="square" rtlCol="0">
            <a:spAutoFit/>
          </a:bodyPr>
          <a:lstStyle/>
          <a:p>
            <a:pPr algn="ctr"/>
            <a:r>
              <a:rPr lang="es-ES_tradnl" b="1" dirty="0">
                <a:solidFill>
                  <a:schemeClr val="bg1"/>
                </a:solidFill>
              </a:rPr>
              <a:t>ADUANA</a:t>
            </a:r>
          </a:p>
        </p:txBody>
      </p:sp>
      <p:sp>
        <p:nvSpPr>
          <p:cNvPr id="12" name="Rectángulo 11">
            <a:extLst>
              <a:ext uri="{FF2B5EF4-FFF2-40B4-BE49-F238E27FC236}">
                <a16:creationId xmlns:a16="http://schemas.microsoft.com/office/drawing/2014/main" id="{EAF42D25-3592-9048-85DD-20C6A4AD492B}"/>
              </a:ext>
            </a:extLst>
          </p:cNvPr>
          <p:cNvSpPr/>
          <p:nvPr/>
        </p:nvSpPr>
        <p:spPr>
          <a:xfrm>
            <a:off x="2394947" y="3700447"/>
            <a:ext cx="1326744" cy="36427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Reimportación</a:t>
            </a:r>
            <a:endParaRPr lang="es-PE" sz="1200" b="1" dirty="0">
              <a:solidFill>
                <a:schemeClr val="tx1"/>
              </a:solidFill>
              <a:latin typeface="Calibri" panose="020F0502020204030204" pitchFamily="34" charset="0"/>
              <a:cs typeface="Calibri" panose="020F0502020204030204" pitchFamily="34" charset="0"/>
            </a:endParaRPr>
          </a:p>
        </p:txBody>
      </p:sp>
      <p:sp>
        <p:nvSpPr>
          <p:cNvPr id="13" name="Flecha derecha 12">
            <a:extLst>
              <a:ext uri="{FF2B5EF4-FFF2-40B4-BE49-F238E27FC236}">
                <a16:creationId xmlns:a16="http://schemas.microsoft.com/office/drawing/2014/main" id="{FFD4D0F8-98D2-3541-98B6-A51D9FDAB305}"/>
              </a:ext>
            </a:extLst>
          </p:cNvPr>
          <p:cNvSpPr/>
          <p:nvPr/>
        </p:nvSpPr>
        <p:spPr>
          <a:xfrm>
            <a:off x="2774088" y="3226327"/>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14 CuadroTexto">
            <a:extLst>
              <a:ext uri="{FF2B5EF4-FFF2-40B4-BE49-F238E27FC236}">
                <a16:creationId xmlns:a16="http://schemas.microsoft.com/office/drawing/2014/main" id="{19C7DB54-00A2-1A4F-A309-7068B122C9C9}"/>
              </a:ext>
            </a:extLst>
          </p:cNvPr>
          <p:cNvSpPr txBox="1"/>
          <p:nvPr/>
        </p:nvSpPr>
        <p:spPr>
          <a:xfrm>
            <a:off x="1396310" y="4176325"/>
            <a:ext cx="815543" cy="43088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Mercancía </a:t>
            </a:r>
          </a:p>
          <a:p>
            <a:pPr algn="ctr"/>
            <a:r>
              <a:rPr lang="es-PE" sz="1400" b="1" kern="1200" dirty="0"/>
              <a:t>Peruana</a:t>
            </a:r>
          </a:p>
        </p:txBody>
      </p:sp>
      <p:sp>
        <p:nvSpPr>
          <p:cNvPr id="15" name="Elipse 14">
            <a:extLst>
              <a:ext uri="{FF2B5EF4-FFF2-40B4-BE49-F238E27FC236}">
                <a16:creationId xmlns:a16="http://schemas.microsoft.com/office/drawing/2014/main" id="{C2F5B94E-6B7C-A94D-A714-2124F96AAA9F}"/>
              </a:ext>
            </a:extLst>
          </p:cNvPr>
          <p:cNvSpPr/>
          <p:nvPr/>
        </p:nvSpPr>
        <p:spPr>
          <a:xfrm>
            <a:off x="1392885"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6" name="Imagen 15">
            <a:extLst>
              <a:ext uri="{FF2B5EF4-FFF2-40B4-BE49-F238E27FC236}">
                <a16:creationId xmlns:a16="http://schemas.microsoft.com/office/drawing/2014/main" id="{9376F456-047E-484C-911E-944B8B609F9E}"/>
              </a:ext>
            </a:extLst>
          </p:cNvPr>
          <p:cNvPicPr>
            <a:picLocks noChangeAspect="1"/>
          </p:cNvPicPr>
          <p:nvPr/>
        </p:nvPicPr>
        <p:blipFill>
          <a:blip r:embed="rId5"/>
          <a:stretch>
            <a:fillRect/>
          </a:stretch>
        </p:blipFill>
        <p:spPr>
          <a:xfrm>
            <a:off x="1580912" y="3212287"/>
            <a:ext cx="512945" cy="596390"/>
          </a:xfrm>
          <a:prstGeom prst="rect">
            <a:avLst/>
          </a:prstGeom>
        </p:spPr>
      </p:pic>
      <p:sp>
        <p:nvSpPr>
          <p:cNvPr id="17" name="14 CuadroTexto">
            <a:extLst>
              <a:ext uri="{FF2B5EF4-FFF2-40B4-BE49-F238E27FC236}">
                <a16:creationId xmlns:a16="http://schemas.microsoft.com/office/drawing/2014/main" id="{6C1334BE-6096-F54E-B98B-4E43110A39AF}"/>
              </a:ext>
            </a:extLst>
          </p:cNvPr>
          <p:cNvSpPr txBox="1"/>
          <p:nvPr/>
        </p:nvSpPr>
        <p:spPr>
          <a:xfrm>
            <a:off x="7099590" y="4642886"/>
            <a:ext cx="642804" cy="33855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100" b="1" kern="1200" dirty="0"/>
              <a:t>Mercancía </a:t>
            </a:r>
          </a:p>
          <a:p>
            <a:pPr algn="ctr"/>
            <a:r>
              <a:rPr lang="es-PE" sz="1100" b="1" kern="1200" dirty="0"/>
              <a:t>Peruana</a:t>
            </a:r>
          </a:p>
        </p:txBody>
      </p:sp>
      <p:grpSp>
        <p:nvGrpSpPr>
          <p:cNvPr id="2" name="Grupo 1">
            <a:extLst>
              <a:ext uri="{FF2B5EF4-FFF2-40B4-BE49-F238E27FC236}">
                <a16:creationId xmlns:a16="http://schemas.microsoft.com/office/drawing/2014/main" id="{8D093DC7-4B73-074D-A0EC-A0D7B223BEEC}"/>
              </a:ext>
            </a:extLst>
          </p:cNvPr>
          <p:cNvGrpSpPr/>
          <p:nvPr/>
        </p:nvGrpSpPr>
        <p:grpSpPr>
          <a:xfrm>
            <a:off x="7095221" y="3944481"/>
            <a:ext cx="663179" cy="663179"/>
            <a:chOff x="7030564" y="3794429"/>
            <a:chExt cx="889000" cy="889000"/>
          </a:xfrm>
        </p:grpSpPr>
        <p:sp>
          <p:nvSpPr>
            <p:cNvPr id="18" name="Elipse 17">
              <a:extLst>
                <a:ext uri="{FF2B5EF4-FFF2-40B4-BE49-F238E27FC236}">
                  <a16:creationId xmlns:a16="http://schemas.microsoft.com/office/drawing/2014/main" id="{90B97A40-DF1E-CB4E-8748-5D8E490A9B4A}"/>
                </a:ext>
              </a:extLst>
            </p:cNvPr>
            <p:cNvSpPr/>
            <p:nvPr/>
          </p:nvSpPr>
          <p:spPr>
            <a:xfrm>
              <a:off x="7030564" y="3794429"/>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9" name="Imagen 18">
              <a:extLst>
                <a:ext uri="{FF2B5EF4-FFF2-40B4-BE49-F238E27FC236}">
                  <a16:creationId xmlns:a16="http://schemas.microsoft.com/office/drawing/2014/main" id="{D781FED5-DEE4-E048-A0EB-7A497328C7FF}"/>
                </a:ext>
              </a:extLst>
            </p:cNvPr>
            <p:cNvPicPr>
              <a:picLocks noChangeAspect="1"/>
            </p:cNvPicPr>
            <p:nvPr/>
          </p:nvPicPr>
          <p:blipFill>
            <a:blip r:embed="rId5"/>
            <a:stretch>
              <a:fillRect/>
            </a:stretch>
          </p:blipFill>
          <p:spPr>
            <a:xfrm>
              <a:off x="7218591" y="3930190"/>
              <a:ext cx="512945" cy="596390"/>
            </a:xfrm>
            <a:prstGeom prst="rect">
              <a:avLst/>
            </a:prstGeom>
          </p:spPr>
        </p:pic>
      </p:grpSp>
      <p:sp>
        <p:nvSpPr>
          <p:cNvPr id="20" name="Elipse 19">
            <a:extLst>
              <a:ext uri="{FF2B5EF4-FFF2-40B4-BE49-F238E27FC236}">
                <a16:creationId xmlns:a16="http://schemas.microsoft.com/office/drawing/2014/main" id="{E4D1FA4D-B6F9-E048-80F9-1C5BA0CDCB16}"/>
              </a:ext>
            </a:extLst>
          </p:cNvPr>
          <p:cNvSpPr/>
          <p:nvPr/>
        </p:nvSpPr>
        <p:spPr>
          <a:xfrm>
            <a:off x="1396310" y="1569854"/>
            <a:ext cx="889000" cy="889000"/>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1" name="Imagen 20">
            <a:extLst>
              <a:ext uri="{FF2B5EF4-FFF2-40B4-BE49-F238E27FC236}">
                <a16:creationId xmlns:a16="http://schemas.microsoft.com/office/drawing/2014/main" id="{970982AB-660F-174F-A7D3-FCC5B19546B7}"/>
              </a:ext>
            </a:extLst>
          </p:cNvPr>
          <p:cNvPicPr>
            <a:picLocks noChangeAspect="1"/>
          </p:cNvPicPr>
          <p:nvPr/>
        </p:nvPicPr>
        <p:blipFill>
          <a:blip r:embed="rId6"/>
          <a:stretch>
            <a:fillRect/>
          </a:stretch>
        </p:blipFill>
        <p:spPr>
          <a:xfrm>
            <a:off x="1561333" y="1738800"/>
            <a:ext cx="613451" cy="551108"/>
          </a:xfrm>
          <a:prstGeom prst="rect">
            <a:avLst/>
          </a:prstGeom>
        </p:spPr>
      </p:pic>
      <p:sp>
        <p:nvSpPr>
          <p:cNvPr id="22" name="Elipse 21">
            <a:extLst>
              <a:ext uri="{FF2B5EF4-FFF2-40B4-BE49-F238E27FC236}">
                <a16:creationId xmlns:a16="http://schemas.microsoft.com/office/drawing/2014/main" id="{D21DE886-3E0B-994E-A272-90651291DBD9}"/>
              </a:ext>
            </a:extLst>
          </p:cNvPr>
          <p:cNvSpPr/>
          <p:nvPr/>
        </p:nvSpPr>
        <p:spPr>
          <a:xfrm>
            <a:off x="7013221" y="1591573"/>
            <a:ext cx="889000" cy="889000"/>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3" name="Imagen 22">
            <a:extLst>
              <a:ext uri="{FF2B5EF4-FFF2-40B4-BE49-F238E27FC236}">
                <a16:creationId xmlns:a16="http://schemas.microsoft.com/office/drawing/2014/main" id="{FAB530CF-2A0F-0D4D-BC71-847A66CBA3BC}"/>
              </a:ext>
            </a:extLst>
          </p:cNvPr>
          <p:cNvPicPr>
            <a:picLocks noChangeAspect="1"/>
          </p:cNvPicPr>
          <p:nvPr/>
        </p:nvPicPr>
        <p:blipFill>
          <a:blip r:embed="rId7"/>
          <a:stretch>
            <a:fillRect/>
          </a:stretch>
        </p:blipFill>
        <p:spPr>
          <a:xfrm>
            <a:off x="7136514" y="1643405"/>
            <a:ext cx="549526" cy="785335"/>
          </a:xfrm>
          <a:prstGeom prst="rect">
            <a:avLst/>
          </a:prstGeom>
        </p:spPr>
      </p:pic>
      <p:sp>
        <p:nvSpPr>
          <p:cNvPr id="24" name="14 CuadroTexto">
            <a:extLst>
              <a:ext uri="{FF2B5EF4-FFF2-40B4-BE49-F238E27FC236}">
                <a16:creationId xmlns:a16="http://schemas.microsoft.com/office/drawing/2014/main" id="{56AC98F8-18CE-1143-A7DB-26808BAC676E}"/>
              </a:ext>
            </a:extLst>
          </p:cNvPr>
          <p:cNvSpPr txBox="1"/>
          <p:nvPr/>
        </p:nvSpPr>
        <p:spPr>
          <a:xfrm>
            <a:off x="1443389" y="2531590"/>
            <a:ext cx="735779"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EXTERIOR</a:t>
            </a:r>
          </a:p>
        </p:txBody>
      </p:sp>
      <p:sp>
        <p:nvSpPr>
          <p:cNvPr id="26" name="Rectángulo redondeado 25">
            <a:extLst>
              <a:ext uri="{FF2B5EF4-FFF2-40B4-BE49-F238E27FC236}">
                <a16:creationId xmlns:a16="http://schemas.microsoft.com/office/drawing/2014/main" id="{1AD57E15-9B89-C245-98CA-BEC00DA8B611}"/>
              </a:ext>
            </a:extLst>
          </p:cNvPr>
          <p:cNvSpPr/>
          <p:nvPr/>
        </p:nvSpPr>
        <p:spPr>
          <a:xfrm>
            <a:off x="3840468" y="4185470"/>
            <a:ext cx="1696158" cy="459997"/>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No paga Tributos</a:t>
            </a:r>
          </a:p>
        </p:txBody>
      </p:sp>
      <p:sp>
        <p:nvSpPr>
          <p:cNvPr id="27" name="14 CuadroTexto">
            <a:extLst>
              <a:ext uri="{FF2B5EF4-FFF2-40B4-BE49-F238E27FC236}">
                <a16:creationId xmlns:a16="http://schemas.microsoft.com/office/drawing/2014/main" id="{05BA047C-917B-F345-BEB3-302CF07E0B03}"/>
              </a:ext>
            </a:extLst>
          </p:cNvPr>
          <p:cNvSpPr txBox="1"/>
          <p:nvPr/>
        </p:nvSpPr>
        <p:spPr>
          <a:xfrm>
            <a:off x="7256385" y="2531590"/>
            <a:ext cx="402354"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PERÚ</a:t>
            </a:r>
          </a:p>
        </p:txBody>
      </p:sp>
      <p:sp>
        <p:nvSpPr>
          <p:cNvPr id="28" name="Flecha derecha 27">
            <a:extLst>
              <a:ext uri="{FF2B5EF4-FFF2-40B4-BE49-F238E27FC236}">
                <a16:creationId xmlns:a16="http://schemas.microsoft.com/office/drawing/2014/main" id="{EC36B9DF-E10F-AD4D-9A03-7F1A93A3D8AA}"/>
              </a:ext>
            </a:extLst>
          </p:cNvPr>
          <p:cNvSpPr/>
          <p:nvPr/>
        </p:nvSpPr>
        <p:spPr>
          <a:xfrm>
            <a:off x="6073541" y="2927564"/>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29" name="Grupo 28">
            <a:extLst>
              <a:ext uri="{FF2B5EF4-FFF2-40B4-BE49-F238E27FC236}">
                <a16:creationId xmlns:a16="http://schemas.microsoft.com/office/drawing/2014/main" id="{789137D1-9C4A-CB4D-B5A8-5032768C6171}"/>
              </a:ext>
            </a:extLst>
          </p:cNvPr>
          <p:cNvGrpSpPr/>
          <p:nvPr/>
        </p:nvGrpSpPr>
        <p:grpSpPr>
          <a:xfrm>
            <a:off x="326977" y="917244"/>
            <a:ext cx="2671395" cy="394721"/>
            <a:chOff x="287221" y="917244"/>
            <a:chExt cx="3141062" cy="500394"/>
          </a:xfrm>
        </p:grpSpPr>
        <p:sp>
          <p:nvSpPr>
            <p:cNvPr id="30" name="Rectángulo redondeado 29">
              <a:extLst>
                <a:ext uri="{FF2B5EF4-FFF2-40B4-BE49-F238E27FC236}">
                  <a16:creationId xmlns:a16="http://schemas.microsoft.com/office/drawing/2014/main" id="{6050EA3F-B324-6C4E-8128-EB280F301289}"/>
                </a:ext>
              </a:extLst>
            </p:cNvPr>
            <p:cNvSpPr/>
            <p:nvPr/>
          </p:nvSpPr>
          <p:spPr>
            <a:xfrm>
              <a:off x="503237" y="917244"/>
              <a:ext cx="2925046" cy="500394"/>
            </a:xfrm>
            <a:prstGeom prst="roundRect">
              <a:avLst>
                <a:gd name="adj" fmla="val 2484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25" algn="ctr">
                <a:buClr>
                  <a:schemeClr val="tx1"/>
                </a:buClr>
                <a:buSzPct val="100000"/>
                <a:tabLst>
                  <a:tab pos="121285" algn="l"/>
                </a:tabLst>
              </a:pPr>
              <a:r>
                <a:rPr lang="en-US" sz="1400" b="1" spc="-10" dirty="0">
                  <a:solidFill>
                    <a:schemeClr val="bg1"/>
                  </a:solidFill>
                  <a:cs typeface="Source Sans Pro"/>
                </a:rPr>
                <a:t>EXPORTACIÓN TEMPORAL</a:t>
              </a:r>
              <a:endParaRPr lang="en-US" sz="1400" spc="-10" dirty="0">
                <a:solidFill>
                  <a:schemeClr val="bg1"/>
                </a:solidFill>
                <a:cs typeface="Source Sans Pro"/>
              </a:endParaRPr>
            </a:p>
          </p:txBody>
        </p:sp>
        <p:grpSp>
          <p:nvGrpSpPr>
            <p:cNvPr id="31" name="Agrupar 14">
              <a:extLst>
                <a:ext uri="{FF2B5EF4-FFF2-40B4-BE49-F238E27FC236}">
                  <a16:creationId xmlns:a16="http://schemas.microsoft.com/office/drawing/2014/main" id="{95ADB875-7BD7-E047-85C6-6760E074F101}"/>
                </a:ext>
              </a:extLst>
            </p:cNvPr>
            <p:cNvGrpSpPr/>
            <p:nvPr/>
          </p:nvGrpSpPr>
          <p:grpSpPr>
            <a:xfrm>
              <a:off x="287221" y="965530"/>
              <a:ext cx="459474" cy="403823"/>
              <a:chOff x="5892512" y="2805541"/>
              <a:chExt cx="459474" cy="403823"/>
            </a:xfrm>
          </p:grpSpPr>
          <p:sp>
            <p:nvSpPr>
              <p:cNvPr id="32" name="Elipse 31">
                <a:extLst>
                  <a:ext uri="{FF2B5EF4-FFF2-40B4-BE49-F238E27FC236}">
                    <a16:creationId xmlns:a16="http://schemas.microsoft.com/office/drawing/2014/main" id="{63FF62E4-EBCE-B340-B448-EB56F9CC51B9}"/>
                  </a:ext>
                </a:extLst>
              </p:cNvPr>
              <p:cNvSpPr/>
              <p:nvPr/>
            </p:nvSpPr>
            <p:spPr>
              <a:xfrm>
                <a:off x="5956277" y="2824919"/>
                <a:ext cx="395709" cy="376075"/>
              </a:xfrm>
              <a:prstGeom prst="ellipse">
                <a:avLst/>
              </a:prstGeom>
              <a:solidFill>
                <a:srgbClr val="098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3" name="Elipse 32">
                <a:extLst>
                  <a:ext uri="{FF2B5EF4-FFF2-40B4-BE49-F238E27FC236}">
                    <a16:creationId xmlns:a16="http://schemas.microsoft.com/office/drawing/2014/main" id="{F8E31479-B17C-1A46-8906-B1413F7BC14B}"/>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4" name="Triángulo 33">
                <a:extLst>
                  <a:ext uri="{FF2B5EF4-FFF2-40B4-BE49-F238E27FC236}">
                    <a16:creationId xmlns:a16="http://schemas.microsoft.com/office/drawing/2014/main" id="{CCE04C5D-2C5C-E34F-B6AF-F93D53F3FCE7}"/>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
        <p:nvSpPr>
          <p:cNvPr id="35" name="Flecha derecha 34">
            <a:extLst>
              <a:ext uri="{FF2B5EF4-FFF2-40B4-BE49-F238E27FC236}">
                <a16:creationId xmlns:a16="http://schemas.microsoft.com/office/drawing/2014/main" id="{A76D0FBA-3E09-3640-956A-CBEEAF37FE8F}"/>
              </a:ext>
            </a:extLst>
          </p:cNvPr>
          <p:cNvSpPr/>
          <p:nvPr/>
        </p:nvSpPr>
        <p:spPr>
          <a:xfrm rot="10800000">
            <a:off x="2774088" y="2715964"/>
            <a:ext cx="525373" cy="449221"/>
          </a:xfrm>
          <a:prstGeom prst="rightArrow">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6" name="Rectángulo 35">
            <a:extLst>
              <a:ext uri="{FF2B5EF4-FFF2-40B4-BE49-F238E27FC236}">
                <a16:creationId xmlns:a16="http://schemas.microsoft.com/office/drawing/2014/main" id="{125EC013-B853-F64D-9D5C-73E5352146E0}"/>
              </a:ext>
            </a:extLst>
          </p:cNvPr>
          <p:cNvSpPr/>
          <p:nvPr/>
        </p:nvSpPr>
        <p:spPr>
          <a:xfrm>
            <a:off x="2394947" y="2232167"/>
            <a:ext cx="1326744" cy="36427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Exportación</a:t>
            </a:r>
          </a:p>
          <a:p>
            <a:pPr algn="ctr"/>
            <a:r>
              <a:rPr lang="es-PE" sz="1200" b="1" kern="1200" dirty="0">
                <a:solidFill>
                  <a:schemeClr val="tx1"/>
                </a:solidFill>
              </a:rPr>
              <a:t>temporal</a:t>
            </a:r>
            <a:endParaRPr lang="es-PE" sz="1200" b="1" dirty="0">
              <a:solidFill>
                <a:schemeClr val="tx1"/>
              </a:solidFill>
              <a:latin typeface="Calibri" panose="020F0502020204030204" pitchFamily="34" charset="0"/>
              <a:cs typeface="Calibri" panose="020F0502020204030204" pitchFamily="34" charset="0"/>
            </a:endParaRPr>
          </a:p>
        </p:txBody>
      </p:sp>
      <p:sp>
        <p:nvSpPr>
          <p:cNvPr id="37" name="Flecha derecha 36">
            <a:extLst>
              <a:ext uri="{FF2B5EF4-FFF2-40B4-BE49-F238E27FC236}">
                <a16:creationId xmlns:a16="http://schemas.microsoft.com/office/drawing/2014/main" id="{623A8937-8A46-AD4B-B656-7834B9397CF8}"/>
              </a:ext>
            </a:extLst>
          </p:cNvPr>
          <p:cNvSpPr/>
          <p:nvPr/>
        </p:nvSpPr>
        <p:spPr>
          <a:xfrm rot="10800000">
            <a:off x="6048916" y="3847491"/>
            <a:ext cx="525373" cy="449221"/>
          </a:xfrm>
          <a:prstGeom prst="rightArrow">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1" name="14 CuadroTexto">
            <a:extLst>
              <a:ext uri="{FF2B5EF4-FFF2-40B4-BE49-F238E27FC236}">
                <a16:creationId xmlns:a16="http://schemas.microsoft.com/office/drawing/2014/main" id="{0DE55BA7-900F-8E41-A845-292E28E814BE}"/>
              </a:ext>
            </a:extLst>
          </p:cNvPr>
          <p:cNvSpPr txBox="1"/>
          <p:nvPr/>
        </p:nvSpPr>
        <p:spPr>
          <a:xfrm>
            <a:off x="7099590" y="3584707"/>
            <a:ext cx="642804" cy="33855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100" b="1" kern="1200" dirty="0"/>
              <a:t>Mercancía </a:t>
            </a:r>
          </a:p>
          <a:p>
            <a:pPr algn="ctr"/>
            <a:r>
              <a:rPr lang="es-PE" sz="1100" b="1" kern="1200" dirty="0"/>
              <a:t>Peruana</a:t>
            </a:r>
          </a:p>
        </p:txBody>
      </p:sp>
      <p:grpSp>
        <p:nvGrpSpPr>
          <p:cNvPr id="42" name="Grupo 41">
            <a:extLst>
              <a:ext uri="{FF2B5EF4-FFF2-40B4-BE49-F238E27FC236}">
                <a16:creationId xmlns:a16="http://schemas.microsoft.com/office/drawing/2014/main" id="{2F70AB64-21A3-C142-B3B1-BABF40F2ABF9}"/>
              </a:ext>
            </a:extLst>
          </p:cNvPr>
          <p:cNvGrpSpPr/>
          <p:nvPr/>
        </p:nvGrpSpPr>
        <p:grpSpPr>
          <a:xfrm>
            <a:off x="7095221" y="2886302"/>
            <a:ext cx="663179" cy="663179"/>
            <a:chOff x="7030564" y="3794429"/>
            <a:chExt cx="889000" cy="889000"/>
          </a:xfrm>
        </p:grpSpPr>
        <p:sp>
          <p:nvSpPr>
            <p:cNvPr id="43" name="Elipse 42">
              <a:extLst>
                <a:ext uri="{FF2B5EF4-FFF2-40B4-BE49-F238E27FC236}">
                  <a16:creationId xmlns:a16="http://schemas.microsoft.com/office/drawing/2014/main" id="{A3A1A522-52D2-5348-9987-7BE951761132}"/>
                </a:ext>
              </a:extLst>
            </p:cNvPr>
            <p:cNvSpPr/>
            <p:nvPr/>
          </p:nvSpPr>
          <p:spPr>
            <a:xfrm>
              <a:off x="7030564" y="3794429"/>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4" name="Imagen 43">
              <a:extLst>
                <a:ext uri="{FF2B5EF4-FFF2-40B4-BE49-F238E27FC236}">
                  <a16:creationId xmlns:a16="http://schemas.microsoft.com/office/drawing/2014/main" id="{354D7165-8978-5D4C-BE86-02515220D6C2}"/>
                </a:ext>
              </a:extLst>
            </p:cNvPr>
            <p:cNvPicPr>
              <a:picLocks noChangeAspect="1"/>
            </p:cNvPicPr>
            <p:nvPr/>
          </p:nvPicPr>
          <p:blipFill>
            <a:blip r:embed="rId5"/>
            <a:stretch>
              <a:fillRect/>
            </a:stretch>
          </p:blipFill>
          <p:spPr>
            <a:xfrm>
              <a:off x="7218591" y="3930190"/>
              <a:ext cx="512945" cy="596390"/>
            </a:xfrm>
            <a:prstGeom prst="rect">
              <a:avLst/>
            </a:prstGeom>
          </p:spPr>
        </p:pic>
      </p:grpSp>
      <p:sp>
        <p:nvSpPr>
          <p:cNvPr id="45" name="Rectángulo 44">
            <a:extLst>
              <a:ext uri="{FF2B5EF4-FFF2-40B4-BE49-F238E27FC236}">
                <a16:creationId xmlns:a16="http://schemas.microsoft.com/office/drawing/2014/main" id="{9A4D9871-AA96-2344-AF38-5D6FAA706A3D}"/>
              </a:ext>
            </a:extLst>
          </p:cNvPr>
          <p:cNvSpPr/>
          <p:nvPr/>
        </p:nvSpPr>
        <p:spPr>
          <a:xfrm>
            <a:off x="5648653" y="3350482"/>
            <a:ext cx="1326744" cy="36427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Reimportación</a:t>
            </a:r>
            <a:endParaRPr lang="es-PE" sz="1200" b="1" dirty="0">
              <a:solidFill>
                <a:schemeClr val="tx1"/>
              </a:solidFill>
              <a:latin typeface="Calibri" panose="020F0502020204030204" pitchFamily="34" charset="0"/>
              <a:cs typeface="Calibri" panose="020F0502020204030204" pitchFamily="34" charset="0"/>
            </a:endParaRPr>
          </a:p>
        </p:txBody>
      </p:sp>
      <p:sp>
        <p:nvSpPr>
          <p:cNvPr id="47" name="14 CuadroTexto">
            <a:extLst>
              <a:ext uri="{FF2B5EF4-FFF2-40B4-BE49-F238E27FC236}">
                <a16:creationId xmlns:a16="http://schemas.microsoft.com/office/drawing/2014/main" id="{D86FF57F-4FF8-6D47-AFB3-61669E058321}"/>
              </a:ext>
            </a:extLst>
          </p:cNvPr>
          <p:cNvSpPr txBox="1"/>
          <p:nvPr/>
        </p:nvSpPr>
        <p:spPr>
          <a:xfrm>
            <a:off x="5730972" y="5097505"/>
            <a:ext cx="2027428" cy="169277"/>
          </a:xfrm>
          <a:prstGeom prst="rect">
            <a:avLst/>
          </a:prstGeom>
          <a:noFill/>
        </p:spPr>
        <p:style>
          <a:lnRef idx="0">
            <a:scrgbClr r="0" g="0" b="0"/>
          </a:lnRef>
          <a:fillRef idx="0">
            <a:scrgbClr r="0" g="0" b="0"/>
          </a:fillRef>
          <a:effectRef idx="0">
            <a:scrgbClr r="0" g="0" b="0"/>
          </a:effectRef>
          <a:fontRef idx="major"/>
        </p:style>
        <p:txBody>
          <a:bodyPr wrap="squar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s-PE" sz="1100" kern="1200" dirty="0">
                <a:solidFill>
                  <a:srgbClr val="EE4639"/>
                </a:solidFill>
              </a:rPr>
              <a:t>Plazo 18 meses y 24 meses</a:t>
            </a:r>
          </a:p>
        </p:txBody>
      </p:sp>
    </p:spTree>
    <p:custDataLst>
      <p:tags r:id="rId1"/>
    </p:custDataLst>
    <p:extLst>
      <p:ext uri="{BB962C8B-B14F-4D97-AF65-F5344CB8AC3E}">
        <p14:creationId xmlns:p14="http://schemas.microsoft.com/office/powerpoint/2010/main" val="103635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8130694" cy="1308050"/>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IMPORTACIONES</a:t>
            </a:r>
          </a:p>
          <a:p>
            <a:pPr marL="11725">
              <a:buClr>
                <a:schemeClr val="tx1"/>
              </a:buClr>
              <a:buSzPct val="100000"/>
              <a:tabLst>
                <a:tab pos="121285" algn="l"/>
              </a:tabLst>
            </a:pPr>
            <a:r>
              <a:rPr lang="en-US" sz="1600" spc="-10" dirty="0">
                <a:cs typeface="Source Sans Pro"/>
              </a:rPr>
              <a:t>La </a:t>
            </a:r>
            <a:r>
              <a:rPr lang="en-US" sz="1600" b="1" spc="-10" dirty="0">
                <a:solidFill>
                  <a:srgbClr val="7150A0"/>
                </a:solidFill>
                <a:cs typeface="Source Sans Pro"/>
              </a:rPr>
              <a:t>importación</a:t>
            </a:r>
            <a:r>
              <a:rPr lang="en-US" sz="1600" spc="-10" dirty="0">
                <a:cs typeface="Source Sans Pro"/>
              </a:rPr>
              <a:t> es el transporte legítimo de bienes y servicios nacionales exportados por un país, pretendidos para el uso o consumo interno de otro país. Las importaciones pueden ser cualquier producto o servicio recibido dentro de la frontera de un Estado con propósitos comerciales. Las importaciones son generalmente llevadas a cabo bajo condiciones específicas.</a:t>
            </a:r>
          </a:p>
        </p:txBody>
      </p:sp>
      <p:sp>
        <p:nvSpPr>
          <p:cNvPr id="8" name="Rectangle 5">
            <a:extLst>
              <a:ext uri="{FF2B5EF4-FFF2-40B4-BE49-F238E27FC236}">
                <a16:creationId xmlns:a16="http://schemas.microsoft.com/office/drawing/2014/main" id="{6660CDB4-8B9C-6847-98B4-1EE041F178E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2" name="Grupo 11">
            <a:extLst>
              <a:ext uri="{FF2B5EF4-FFF2-40B4-BE49-F238E27FC236}">
                <a16:creationId xmlns:a16="http://schemas.microsoft.com/office/drawing/2014/main" id="{0AF6FE7D-BC4B-2542-9B0B-BC2FAA6CBBD5}"/>
              </a:ext>
            </a:extLst>
          </p:cNvPr>
          <p:cNvGrpSpPr/>
          <p:nvPr/>
        </p:nvGrpSpPr>
        <p:grpSpPr>
          <a:xfrm>
            <a:off x="503237" y="2475155"/>
            <a:ext cx="8164427" cy="2682251"/>
            <a:chOff x="1214202" y="2678353"/>
            <a:chExt cx="6449784" cy="2118941"/>
          </a:xfrm>
        </p:grpSpPr>
        <p:pic>
          <p:nvPicPr>
            <p:cNvPr id="4" name="Imagen 3">
              <a:extLst>
                <a:ext uri="{FF2B5EF4-FFF2-40B4-BE49-F238E27FC236}">
                  <a16:creationId xmlns:a16="http://schemas.microsoft.com/office/drawing/2014/main" id="{D4B7D6E6-82B0-5B4F-BBF5-180E2930D3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85575" y="2678354"/>
              <a:ext cx="3178411" cy="2118940"/>
            </a:xfrm>
            <a:prstGeom prst="rect">
              <a:avLst/>
            </a:prstGeom>
          </p:spPr>
        </p:pic>
        <p:pic>
          <p:nvPicPr>
            <p:cNvPr id="11" name="Imagen 10">
              <a:extLst>
                <a:ext uri="{FF2B5EF4-FFF2-40B4-BE49-F238E27FC236}">
                  <a16:creationId xmlns:a16="http://schemas.microsoft.com/office/drawing/2014/main" id="{9E554241-A94A-3244-B2C4-99569BB229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14202" y="2678353"/>
              <a:ext cx="3178411" cy="2111308"/>
            </a:xfrm>
            <a:prstGeom prst="rect">
              <a:avLst/>
            </a:prstGeom>
          </p:spPr>
        </p:pic>
      </p:grpSp>
    </p:spTree>
    <p:custDataLst>
      <p:tags r:id="rId1"/>
    </p:custDataLst>
    <p:extLst>
      <p:ext uri="{BB962C8B-B14F-4D97-AF65-F5344CB8AC3E}">
        <p14:creationId xmlns:p14="http://schemas.microsoft.com/office/powerpoint/2010/main" val="171399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3882544" cy="254618"/>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¿QUÉ SE IMPORTA? </a:t>
            </a:r>
          </a:p>
        </p:txBody>
      </p:sp>
      <p:sp>
        <p:nvSpPr>
          <p:cNvPr id="16" name="Rectangle 5">
            <a:extLst>
              <a:ext uri="{FF2B5EF4-FFF2-40B4-BE49-F238E27FC236}">
                <a16:creationId xmlns:a16="http://schemas.microsoft.com/office/drawing/2014/main" id="{B82CFA06-58AD-BD4B-A391-46CFB6DD79B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8" name="Rectángulo redondeado 17">
            <a:extLst>
              <a:ext uri="{FF2B5EF4-FFF2-40B4-BE49-F238E27FC236}">
                <a16:creationId xmlns:a16="http://schemas.microsoft.com/office/drawing/2014/main" id="{96AE229E-9D41-A146-8691-5E5599E415CD}"/>
              </a:ext>
            </a:extLst>
          </p:cNvPr>
          <p:cNvSpPr/>
          <p:nvPr/>
        </p:nvSpPr>
        <p:spPr>
          <a:xfrm>
            <a:off x="2333004" y="1668722"/>
            <a:ext cx="5822168" cy="827251"/>
          </a:xfrm>
          <a:prstGeom prst="roundRect">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623888" lvl="1" indent="-169863">
              <a:lnSpc>
                <a:spcPct val="90000"/>
              </a:lnSpc>
              <a:spcBef>
                <a:spcPct val="0"/>
              </a:spcBef>
              <a:spcAft>
                <a:spcPct val="15000"/>
              </a:spcAft>
              <a:buClr>
                <a:srgbClr val="FE7828"/>
              </a:buClr>
              <a:buSzPct val="100000"/>
              <a:buFont typeface="Arial" charset="0"/>
              <a:buChar char="•"/>
            </a:pPr>
            <a:r>
              <a:rPr lang="es-ES" sz="1400" dirty="0">
                <a:solidFill>
                  <a:schemeClr val="tx1"/>
                </a:solidFill>
                <a:latin typeface="Calibri" charset="0"/>
                <a:cs typeface="Calibri" charset="0"/>
              </a:rPr>
              <a:t>Denominación que reciben los bienes que intervienen en el proceso productivo y que generalmente no se transforman (como maquinaria </a:t>
            </a:r>
            <a:br>
              <a:rPr lang="es-ES" sz="1400" dirty="0">
                <a:solidFill>
                  <a:schemeClr val="tx1"/>
                </a:solidFill>
                <a:latin typeface="Calibri" charset="0"/>
                <a:cs typeface="Calibri" charset="0"/>
              </a:rPr>
            </a:br>
            <a:r>
              <a:rPr lang="es-ES" sz="1400" dirty="0">
                <a:solidFill>
                  <a:schemeClr val="tx1"/>
                </a:solidFill>
                <a:latin typeface="Calibri" charset="0"/>
                <a:cs typeface="Calibri" charset="0"/>
              </a:rPr>
              <a:t>y equipo o inmuebles).</a:t>
            </a:r>
          </a:p>
        </p:txBody>
      </p:sp>
      <p:sp>
        <p:nvSpPr>
          <p:cNvPr id="19" name="Redondear rectángulo de esquina del mismo lado 18">
            <a:extLst>
              <a:ext uri="{FF2B5EF4-FFF2-40B4-BE49-F238E27FC236}">
                <a16:creationId xmlns:a16="http://schemas.microsoft.com/office/drawing/2014/main" id="{9EE31843-C461-BE49-9EFD-5FFA192F7827}"/>
              </a:ext>
            </a:extLst>
          </p:cNvPr>
          <p:cNvSpPr/>
          <p:nvPr/>
        </p:nvSpPr>
        <p:spPr>
          <a:xfrm rot="16200000">
            <a:off x="1576682" y="1361351"/>
            <a:ext cx="827251" cy="1441993"/>
          </a:xfrm>
          <a:prstGeom prst="round2SameRect">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dirty="0">
              <a:latin typeface="Calibri" panose="020F0502020204030204" pitchFamily="34" charset="0"/>
            </a:endParaRPr>
          </a:p>
        </p:txBody>
      </p:sp>
      <p:sp>
        <p:nvSpPr>
          <p:cNvPr id="20" name="CuadroTexto 19">
            <a:extLst>
              <a:ext uri="{FF2B5EF4-FFF2-40B4-BE49-F238E27FC236}">
                <a16:creationId xmlns:a16="http://schemas.microsoft.com/office/drawing/2014/main" id="{6722B93A-09B8-6940-B4F5-22B4EBE43AF7}"/>
              </a:ext>
            </a:extLst>
          </p:cNvPr>
          <p:cNvSpPr txBox="1"/>
          <p:nvPr/>
        </p:nvSpPr>
        <p:spPr>
          <a:xfrm>
            <a:off x="1284413" y="1914902"/>
            <a:ext cx="1426891" cy="387798"/>
          </a:xfrm>
          <a:prstGeom prst="rect">
            <a:avLst/>
          </a:prstGeom>
          <a:noFill/>
        </p:spPr>
        <p:txBody>
          <a:bodyPr wrap="square" lIns="0" tIns="0" rIns="0" bIns="0">
            <a:spAutoFit/>
          </a:bodyPr>
          <a:lstStyle/>
          <a:p>
            <a:pPr marL="0" algn="ctr">
              <a:lnSpc>
                <a:spcPct val="90000"/>
              </a:lnSpc>
              <a:spcBef>
                <a:spcPct val="0"/>
              </a:spcBef>
              <a:spcAft>
                <a:spcPct val="35000"/>
              </a:spcAft>
              <a:buSzPts val="2200"/>
            </a:pPr>
            <a:r>
              <a:rPr lang="es-ES" sz="1400" b="1" dirty="0">
                <a:solidFill>
                  <a:schemeClr val="bg1"/>
                </a:solidFill>
                <a:latin typeface="Calibri"/>
                <a:cs typeface="Calibri"/>
                <a:sym typeface="Calibri"/>
              </a:rPr>
              <a:t>Bienes de </a:t>
            </a:r>
            <a:br>
              <a:rPr lang="es-ES" sz="1400" b="1" dirty="0">
                <a:solidFill>
                  <a:schemeClr val="bg1"/>
                </a:solidFill>
                <a:latin typeface="Calibri"/>
                <a:cs typeface="Calibri"/>
                <a:sym typeface="Calibri"/>
              </a:rPr>
            </a:br>
            <a:r>
              <a:rPr lang="es-ES" sz="1400" b="1" dirty="0">
                <a:solidFill>
                  <a:schemeClr val="bg1"/>
                </a:solidFill>
                <a:latin typeface="Calibri"/>
                <a:cs typeface="Calibri"/>
                <a:sym typeface="Calibri"/>
              </a:rPr>
              <a:t>Capital</a:t>
            </a:r>
          </a:p>
        </p:txBody>
      </p:sp>
      <p:sp>
        <p:nvSpPr>
          <p:cNvPr id="24" name="Rectángulo redondeado 23">
            <a:extLst>
              <a:ext uri="{FF2B5EF4-FFF2-40B4-BE49-F238E27FC236}">
                <a16:creationId xmlns:a16="http://schemas.microsoft.com/office/drawing/2014/main" id="{D0496A9E-0C12-7C4E-9CF3-BDDFD35D0B3F}"/>
              </a:ext>
            </a:extLst>
          </p:cNvPr>
          <p:cNvSpPr/>
          <p:nvPr/>
        </p:nvSpPr>
        <p:spPr>
          <a:xfrm>
            <a:off x="2333004" y="2668183"/>
            <a:ext cx="5822168" cy="1018638"/>
          </a:xfrm>
          <a:prstGeom prst="roundRect">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623888" lvl="1" indent="-169863">
              <a:lnSpc>
                <a:spcPct val="90000"/>
              </a:lnSpc>
              <a:spcBef>
                <a:spcPct val="0"/>
              </a:spcBef>
              <a:spcAft>
                <a:spcPct val="15000"/>
              </a:spcAft>
              <a:buClr>
                <a:srgbClr val="00B1C2"/>
              </a:buClr>
              <a:buSzPct val="100000"/>
              <a:buFont typeface="Arial" charset="0"/>
              <a:buChar char="•"/>
            </a:pPr>
            <a:r>
              <a:rPr lang="es-ES" sz="1400" dirty="0">
                <a:solidFill>
                  <a:schemeClr val="tx1"/>
                </a:solidFill>
                <a:latin typeface="Calibri" charset="0"/>
                <a:cs typeface="Calibri" charset="0"/>
              </a:rPr>
              <a:t>Son todas aquellas mercancías producidas por la sociedad en el territorio del país o importadas para satisfacer directamente una necesidad como: alimentos, bebidas, habitación, servicios personales, mobiliario, vestido, ornato, etc. </a:t>
            </a:r>
            <a:endParaRPr lang="es-ES_tradnl" sz="1400" dirty="0">
              <a:solidFill>
                <a:schemeClr val="tx1"/>
              </a:solidFill>
              <a:latin typeface="Calibri" charset="0"/>
              <a:cs typeface="Calibri" charset="0"/>
            </a:endParaRPr>
          </a:p>
        </p:txBody>
      </p:sp>
      <p:sp>
        <p:nvSpPr>
          <p:cNvPr id="25" name="Redondear rectángulo de esquina del mismo lado 24">
            <a:extLst>
              <a:ext uri="{FF2B5EF4-FFF2-40B4-BE49-F238E27FC236}">
                <a16:creationId xmlns:a16="http://schemas.microsoft.com/office/drawing/2014/main" id="{B6A052F5-5AE2-7B49-B637-8B7575AF310D}"/>
              </a:ext>
            </a:extLst>
          </p:cNvPr>
          <p:cNvSpPr/>
          <p:nvPr/>
        </p:nvSpPr>
        <p:spPr>
          <a:xfrm rot="16200000">
            <a:off x="1480989" y="2456504"/>
            <a:ext cx="1018637" cy="1441993"/>
          </a:xfrm>
          <a:prstGeom prst="round2SameRect">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dirty="0">
              <a:latin typeface="Calibri" panose="020F0502020204030204" pitchFamily="34" charset="0"/>
            </a:endParaRPr>
          </a:p>
        </p:txBody>
      </p:sp>
      <p:sp>
        <p:nvSpPr>
          <p:cNvPr id="26" name="CuadroTexto 25">
            <a:extLst>
              <a:ext uri="{FF2B5EF4-FFF2-40B4-BE49-F238E27FC236}">
                <a16:creationId xmlns:a16="http://schemas.microsoft.com/office/drawing/2014/main" id="{973BB9B6-288A-0A4C-B749-F86C871D3682}"/>
              </a:ext>
            </a:extLst>
          </p:cNvPr>
          <p:cNvSpPr txBox="1"/>
          <p:nvPr/>
        </p:nvSpPr>
        <p:spPr>
          <a:xfrm>
            <a:off x="1284413" y="3012221"/>
            <a:ext cx="1426891" cy="387798"/>
          </a:xfrm>
          <a:prstGeom prst="rect">
            <a:avLst/>
          </a:prstGeom>
          <a:noFill/>
        </p:spPr>
        <p:txBody>
          <a:bodyPr wrap="square" lIns="0" tIns="0" rIns="0" bIns="0">
            <a:spAutoFit/>
          </a:bodyPr>
          <a:lstStyle/>
          <a:p>
            <a:pPr marL="0" algn="ctr">
              <a:lnSpc>
                <a:spcPct val="90000"/>
              </a:lnSpc>
              <a:spcBef>
                <a:spcPct val="0"/>
              </a:spcBef>
              <a:spcAft>
                <a:spcPct val="35000"/>
              </a:spcAft>
              <a:buSzPts val="2200"/>
            </a:pPr>
            <a:r>
              <a:rPr lang="es-ES" sz="1400" b="1" dirty="0">
                <a:solidFill>
                  <a:schemeClr val="bg1"/>
                </a:solidFill>
                <a:latin typeface="Calibri"/>
                <a:cs typeface="Calibri"/>
                <a:sym typeface="Calibri"/>
              </a:rPr>
              <a:t>Bienes de </a:t>
            </a:r>
            <a:br>
              <a:rPr lang="es-ES" sz="1400" b="1" dirty="0">
                <a:solidFill>
                  <a:schemeClr val="bg1"/>
                </a:solidFill>
                <a:latin typeface="Calibri"/>
                <a:cs typeface="Calibri"/>
                <a:sym typeface="Calibri"/>
              </a:rPr>
            </a:br>
            <a:r>
              <a:rPr lang="es-ES" sz="1400" b="1" dirty="0">
                <a:solidFill>
                  <a:schemeClr val="bg1"/>
                </a:solidFill>
                <a:latin typeface="Calibri"/>
                <a:cs typeface="Calibri"/>
                <a:sym typeface="Calibri"/>
              </a:rPr>
              <a:t>Consumo</a:t>
            </a:r>
          </a:p>
        </p:txBody>
      </p:sp>
      <p:sp>
        <p:nvSpPr>
          <p:cNvPr id="27" name="Rectángulo redondeado 26">
            <a:extLst>
              <a:ext uri="{FF2B5EF4-FFF2-40B4-BE49-F238E27FC236}">
                <a16:creationId xmlns:a16="http://schemas.microsoft.com/office/drawing/2014/main" id="{31E46CF7-C4D2-8D42-8A94-6372B9AC87C1}"/>
              </a:ext>
            </a:extLst>
          </p:cNvPr>
          <p:cNvSpPr/>
          <p:nvPr/>
        </p:nvSpPr>
        <p:spPr>
          <a:xfrm>
            <a:off x="2333004" y="3869662"/>
            <a:ext cx="5822168" cy="827251"/>
          </a:xfrm>
          <a:prstGeom prst="round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623888" lvl="1" indent="-169863">
              <a:lnSpc>
                <a:spcPct val="90000"/>
              </a:lnSpc>
              <a:spcBef>
                <a:spcPct val="0"/>
              </a:spcBef>
              <a:spcAft>
                <a:spcPct val="15000"/>
              </a:spcAft>
              <a:buClr>
                <a:srgbClr val="92C14E"/>
              </a:buClr>
              <a:buSzPct val="100000"/>
              <a:buFont typeface="Arial" charset="0"/>
              <a:buChar char="•"/>
            </a:pPr>
            <a:r>
              <a:rPr lang="es-ES" sz="1400" dirty="0">
                <a:solidFill>
                  <a:schemeClr val="tx1"/>
                </a:solidFill>
                <a:latin typeface="Calibri" charset="0"/>
                <a:cs typeface="Calibri" charset="0"/>
              </a:rPr>
              <a:t>Son todos aquellos recursos materiales, bienes y servicios que se utilizan como productos intermedios durante el proceso productivo, tales como materias primas, combustibles, útiles de oficina, etc.</a:t>
            </a:r>
            <a:endParaRPr lang="es-ES_tradnl" sz="1400" dirty="0">
              <a:solidFill>
                <a:schemeClr val="tx1"/>
              </a:solidFill>
              <a:latin typeface="Calibri" charset="0"/>
              <a:cs typeface="Calibri" charset="0"/>
            </a:endParaRPr>
          </a:p>
        </p:txBody>
      </p:sp>
      <p:sp>
        <p:nvSpPr>
          <p:cNvPr id="28" name="Redondear rectángulo de esquina del mismo lado 27">
            <a:extLst>
              <a:ext uri="{FF2B5EF4-FFF2-40B4-BE49-F238E27FC236}">
                <a16:creationId xmlns:a16="http://schemas.microsoft.com/office/drawing/2014/main" id="{2F88C003-3E74-AD40-9A09-B1EDD95D600A}"/>
              </a:ext>
            </a:extLst>
          </p:cNvPr>
          <p:cNvSpPr/>
          <p:nvPr/>
        </p:nvSpPr>
        <p:spPr>
          <a:xfrm rot="16200000">
            <a:off x="1576682" y="3562291"/>
            <a:ext cx="827251" cy="1441993"/>
          </a:xfrm>
          <a:prstGeom prst="round2SameRect">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dirty="0">
              <a:latin typeface="Calibri" panose="020F0502020204030204" pitchFamily="34" charset="0"/>
            </a:endParaRPr>
          </a:p>
        </p:txBody>
      </p:sp>
      <p:sp>
        <p:nvSpPr>
          <p:cNvPr id="29" name="CuadroTexto 28">
            <a:extLst>
              <a:ext uri="{FF2B5EF4-FFF2-40B4-BE49-F238E27FC236}">
                <a16:creationId xmlns:a16="http://schemas.microsoft.com/office/drawing/2014/main" id="{F49CA826-833E-0A48-BEF1-AC3B9D6CCE70}"/>
              </a:ext>
            </a:extLst>
          </p:cNvPr>
          <p:cNvSpPr txBox="1"/>
          <p:nvPr/>
        </p:nvSpPr>
        <p:spPr>
          <a:xfrm>
            <a:off x="1284413" y="4062257"/>
            <a:ext cx="1426891" cy="387798"/>
          </a:xfrm>
          <a:prstGeom prst="rect">
            <a:avLst/>
          </a:prstGeom>
          <a:noFill/>
        </p:spPr>
        <p:txBody>
          <a:bodyPr wrap="square" lIns="0" tIns="0" rIns="0" bIns="0">
            <a:spAutoFit/>
          </a:bodyPr>
          <a:lstStyle/>
          <a:p>
            <a:pPr marL="0" algn="ctr">
              <a:lnSpc>
                <a:spcPct val="90000"/>
              </a:lnSpc>
              <a:spcBef>
                <a:spcPct val="0"/>
              </a:spcBef>
              <a:buSzPts val="2200"/>
            </a:pPr>
            <a:r>
              <a:rPr lang="es-ES" sz="1400" b="1" dirty="0">
                <a:solidFill>
                  <a:schemeClr val="bg1"/>
                </a:solidFill>
                <a:latin typeface="Calibri"/>
                <a:cs typeface="Calibri"/>
                <a:sym typeface="Calibri"/>
              </a:rPr>
              <a:t>Bienes</a:t>
            </a:r>
          </a:p>
          <a:p>
            <a:pPr marL="0" algn="ctr">
              <a:lnSpc>
                <a:spcPct val="90000"/>
              </a:lnSpc>
              <a:spcBef>
                <a:spcPct val="0"/>
              </a:spcBef>
              <a:buSzPts val="2200"/>
            </a:pPr>
            <a:r>
              <a:rPr lang="es-ES" sz="1400" b="1" dirty="0">
                <a:solidFill>
                  <a:schemeClr val="bg1"/>
                </a:solidFill>
                <a:latin typeface="Calibri"/>
                <a:cs typeface="Calibri"/>
                <a:sym typeface="Calibri"/>
              </a:rPr>
              <a:t>Intermedios</a:t>
            </a:r>
          </a:p>
        </p:txBody>
      </p:sp>
    </p:spTree>
    <p:custDataLst>
      <p:tags r:id="rId1"/>
    </p:custDataLst>
    <p:extLst>
      <p:ext uri="{BB962C8B-B14F-4D97-AF65-F5344CB8AC3E}">
        <p14:creationId xmlns:p14="http://schemas.microsoft.com/office/powerpoint/2010/main" val="91071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F4E671B-04CE-AC49-BAD3-4C1AFE82C8C2}"/>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72E8EFE0-3201-DD41-B7D7-10FF90C4A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9BF653FC-1DDE-654B-A886-96E428AEAF48}"/>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87071232-D6A6-5F45-BCC0-1956D3D02519}"/>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5A71B378-B48F-CD40-9582-AA4554E0BC9F}"/>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F8D0B3DF-507B-2D49-A0DB-DD2C5007DFB8}"/>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3329389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008D86-10B7-7742-816A-A5FC66BD570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2" name="Grupo 11">
            <a:extLst>
              <a:ext uri="{FF2B5EF4-FFF2-40B4-BE49-F238E27FC236}">
                <a16:creationId xmlns:a16="http://schemas.microsoft.com/office/drawing/2014/main" id="{3C5456AB-568B-124F-8DF9-C6757C244D2F}"/>
              </a:ext>
            </a:extLst>
          </p:cNvPr>
          <p:cNvGrpSpPr/>
          <p:nvPr/>
        </p:nvGrpSpPr>
        <p:grpSpPr>
          <a:xfrm>
            <a:off x="503238" y="2496128"/>
            <a:ext cx="8191218" cy="2445021"/>
            <a:chOff x="684213" y="2658731"/>
            <a:chExt cx="7245862" cy="2162839"/>
          </a:xfrm>
        </p:grpSpPr>
        <p:pic>
          <p:nvPicPr>
            <p:cNvPr id="3" name="Imagen 2">
              <a:extLst>
                <a:ext uri="{FF2B5EF4-FFF2-40B4-BE49-F238E27FC236}">
                  <a16:creationId xmlns:a16="http://schemas.microsoft.com/office/drawing/2014/main" id="{4E2CCCDA-4D56-B442-BC79-464F6B0A19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4213" y="2658731"/>
              <a:ext cx="3244259" cy="2162839"/>
            </a:xfrm>
            <a:prstGeom prst="rect">
              <a:avLst/>
            </a:prstGeom>
          </p:spPr>
        </p:pic>
        <p:pic>
          <p:nvPicPr>
            <p:cNvPr id="10" name="Imagen 9">
              <a:extLst>
                <a:ext uri="{FF2B5EF4-FFF2-40B4-BE49-F238E27FC236}">
                  <a16:creationId xmlns:a16="http://schemas.microsoft.com/office/drawing/2014/main" id="{F8AC3E3B-8466-D841-947A-92F14748BA17}"/>
                </a:ext>
              </a:extLst>
            </p:cNvPr>
            <p:cNvPicPr>
              <a:picLocks noChangeAspect="1"/>
            </p:cNvPicPr>
            <p:nvPr/>
          </p:nvPicPr>
          <p:blipFill>
            <a:blip r:embed="rId5"/>
            <a:stretch>
              <a:fillRect/>
            </a:stretch>
          </p:blipFill>
          <p:spPr>
            <a:xfrm>
              <a:off x="4022836" y="2658731"/>
              <a:ext cx="3907239" cy="2162839"/>
            </a:xfrm>
            <a:prstGeom prst="rect">
              <a:avLst/>
            </a:prstGeom>
          </p:spPr>
        </p:pic>
      </p:grpSp>
      <p:sp>
        <p:nvSpPr>
          <p:cNvPr id="11" name="Rectángulo redondeado 10">
            <a:extLst>
              <a:ext uri="{FF2B5EF4-FFF2-40B4-BE49-F238E27FC236}">
                <a16:creationId xmlns:a16="http://schemas.microsoft.com/office/drawing/2014/main" id="{B876BF42-C06B-934E-AE9D-F6EE2B3A4EA5}"/>
              </a:ext>
            </a:extLst>
          </p:cNvPr>
          <p:cNvSpPr/>
          <p:nvPr/>
        </p:nvSpPr>
        <p:spPr>
          <a:xfrm>
            <a:off x="1627021" y="1145584"/>
            <a:ext cx="5889958" cy="1134459"/>
          </a:xfrm>
          <a:prstGeom prst="roundRect">
            <a:avLst>
              <a:gd name="adj" fmla="val 11316"/>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25" algn="ctr">
              <a:spcAft>
                <a:spcPts val="600"/>
              </a:spcAft>
              <a:buClr>
                <a:schemeClr val="tx1"/>
              </a:buClr>
              <a:buSzPct val="100000"/>
              <a:tabLst>
                <a:tab pos="121285" algn="l"/>
              </a:tabLst>
            </a:pPr>
            <a:r>
              <a:rPr lang="es-ES_tradnl" sz="1400" b="1" spc="-10" dirty="0">
                <a:solidFill>
                  <a:schemeClr val="tx1"/>
                </a:solidFill>
                <a:cs typeface="Source Sans Pro"/>
              </a:rPr>
              <a:t>IMPORTACIÓN PARA EL CONSUMO</a:t>
            </a:r>
          </a:p>
          <a:p>
            <a:pPr marL="11725" algn="ctr">
              <a:buClr>
                <a:schemeClr val="tx1"/>
              </a:buClr>
              <a:buSzPct val="100000"/>
              <a:tabLst>
                <a:tab pos="121285" algn="l"/>
              </a:tabLst>
            </a:pPr>
            <a:r>
              <a:rPr lang="es-ES_tradnl" sz="1400" spc="-10" dirty="0">
                <a:solidFill>
                  <a:schemeClr val="tx1"/>
                </a:solidFill>
                <a:cs typeface="Source Sans Pro"/>
              </a:rPr>
              <a:t>Régimen aduanero que permite el ingreso legal de mercancías provenientes del exterior para ser destinadas al consumo definitivo en el país.</a:t>
            </a:r>
          </a:p>
        </p:txBody>
      </p:sp>
    </p:spTree>
    <p:custDataLst>
      <p:tags r:id="rId1"/>
    </p:custDataLst>
    <p:extLst>
      <p:ext uri="{BB962C8B-B14F-4D97-AF65-F5344CB8AC3E}">
        <p14:creationId xmlns:p14="http://schemas.microsoft.com/office/powerpoint/2010/main" val="150808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C8B27410-FD9F-D044-8726-BB0D2B6252FE}"/>
              </a:ext>
            </a:extLst>
          </p:cNvPr>
          <p:cNvPicPr>
            <a:picLocks noChangeAspect="1"/>
          </p:cNvPicPr>
          <p:nvPr/>
        </p:nvPicPr>
        <p:blipFill>
          <a:blip r:embed="rId4"/>
          <a:stretch>
            <a:fillRect/>
          </a:stretch>
        </p:blipFill>
        <p:spPr>
          <a:xfrm>
            <a:off x="3840480" y="2844056"/>
            <a:ext cx="1696159" cy="1202732"/>
          </a:xfrm>
          <a:prstGeom prst="rect">
            <a:avLst/>
          </a:prstGeom>
        </p:spPr>
      </p:pic>
      <p:sp>
        <p:nvSpPr>
          <p:cNvPr id="5" name="Rectangle 5">
            <a:extLst>
              <a:ext uri="{FF2B5EF4-FFF2-40B4-BE49-F238E27FC236}">
                <a16:creationId xmlns:a16="http://schemas.microsoft.com/office/drawing/2014/main" id="{6F9C6314-B8E9-984D-913B-12439C1614A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7" name="Conector recto 6">
            <a:extLst>
              <a:ext uri="{FF2B5EF4-FFF2-40B4-BE49-F238E27FC236}">
                <a16:creationId xmlns:a16="http://schemas.microsoft.com/office/drawing/2014/main" id="{49D0B245-F89E-A94A-A80D-90462890305E}"/>
              </a:ext>
            </a:extLst>
          </p:cNvPr>
          <p:cNvCxnSpPr>
            <a:cxnSpLocks/>
          </p:cNvCxnSpPr>
          <p:nvPr/>
        </p:nvCxnSpPr>
        <p:spPr>
          <a:xfrm>
            <a:off x="3840480" y="1729374"/>
            <a:ext cx="0" cy="3454343"/>
          </a:xfrm>
          <a:prstGeom prst="line">
            <a:avLst/>
          </a:prstGeom>
          <a:ln w="28575">
            <a:solidFill>
              <a:srgbClr val="EE4639"/>
            </a:solidFill>
          </a:ln>
        </p:spPr>
        <p:style>
          <a:lnRef idx="1">
            <a:schemeClr val="dk1"/>
          </a:lnRef>
          <a:fillRef idx="0">
            <a:schemeClr val="dk1"/>
          </a:fillRef>
          <a:effectRef idx="0">
            <a:schemeClr val="dk1"/>
          </a:effectRef>
          <a:fontRef idx="minor">
            <a:schemeClr val="tx1"/>
          </a:fontRef>
        </p:style>
      </p:cxnSp>
      <p:sp>
        <p:nvSpPr>
          <p:cNvPr id="10" name="Rectángulo 9">
            <a:extLst>
              <a:ext uri="{FF2B5EF4-FFF2-40B4-BE49-F238E27FC236}">
                <a16:creationId xmlns:a16="http://schemas.microsoft.com/office/drawing/2014/main" id="{38BF14E7-5B36-B343-90D2-3CACB9B374D8}"/>
              </a:ext>
            </a:extLst>
          </p:cNvPr>
          <p:cNvSpPr/>
          <p:nvPr/>
        </p:nvSpPr>
        <p:spPr>
          <a:xfrm>
            <a:off x="3840479" y="2493221"/>
            <a:ext cx="1696151" cy="364279"/>
          </a:xfrm>
          <a:prstGeom prst="rect">
            <a:avLst/>
          </a:prstGeom>
          <a:solidFill>
            <a:srgbClr val="EE4639"/>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11" name="CuadroTexto 10">
            <a:extLst>
              <a:ext uri="{FF2B5EF4-FFF2-40B4-BE49-F238E27FC236}">
                <a16:creationId xmlns:a16="http://schemas.microsoft.com/office/drawing/2014/main" id="{B6690D73-3630-EB43-8C0C-19CA69686870}"/>
              </a:ext>
            </a:extLst>
          </p:cNvPr>
          <p:cNvSpPr txBox="1"/>
          <p:nvPr/>
        </p:nvSpPr>
        <p:spPr>
          <a:xfrm>
            <a:off x="3840468" y="2486674"/>
            <a:ext cx="1696144" cy="369332"/>
          </a:xfrm>
          <a:prstGeom prst="rect">
            <a:avLst/>
          </a:prstGeom>
          <a:noFill/>
        </p:spPr>
        <p:txBody>
          <a:bodyPr wrap="square" rtlCol="0">
            <a:spAutoFit/>
          </a:bodyPr>
          <a:lstStyle/>
          <a:p>
            <a:pPr algn="ctr"/>
            <a:r>
              <a:rPr lang="es-ES_tradnl" b="1" dirty="0">
                <a:solidFill>
                  <a:schemeClr val="bg1"/>
                </a:solidFill>
              </a:rPr>
              <a:t>ADUANA</a:t>
            </a:r>
          </a:p>
        </p:txBody>
      </p:sp>
      <p:sp>
        <p:nvSpPr>
          <p:cNvPr id="12" name="Rectángulo 11">
            <a:extLst>
              <a:ext uri="{FF2B5EF4-FFF2-40B4-BE49-F238E27FC236}">
                <a16:creationId xmlns:a16="http://schemas.microsoft.com/office/drawing/2014/main" id="{CFDC2772-1254-A04B-8F6B-57F28AA7CC96}"/>
              </a:ext>
            </a:extLst>
          </p:cNvPr>
          <p:cNvSpPr/>
          <p:nvPr/>
        </p:nvSpPr>
        <p:spPr>
          <a:xfrm>
            <a:off x="2394947" y="3795153"/>
            <a:ext cx="1326744" cy="36427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Importación</a:t>
            </a:r>
          </a:p>
          <a:p>
            <a:pPr algn="ctr"/>
            <a:r>
              <a:rPr lang="es-PE" sz="1200" b="1" dirty="0">
                <a:solidFill>
                  <a:schemeClr val="tx1"/>
                </a:solidFill>
              </a:rPr>
              <a:t>d</a:t>
            </a:r>
            <a:r>
              <a:rPr lang="es-PE" sz="1200" b="1" kern="1200" dirty="0">
                <a:solidFill>
                  <a:schemeClr val="tx1"/>
                </a:solidFill>
              </a:rPr>
              <a:t>efinitiva</a:t>
            </a:r>
            <a:endParaRPr lang="es-PE" sz="1200" b="1" dirty="0">
              <a:solidFill>
                <a:schemeClr val="tx1"/>
              </a:solidFill>
              <a:latin typeface="Calibri" panose="020F0502020204030204" pitchFamily="34" charset="0"/>
              <a:cs typeface="Calibri" panose="020F0502020204030204" pitchFamily="34" charset="0"/>
            </a:endParaRPr>
          </a:p>
        </p:txBody>
      </p:sp>
      <p:sp>
        <p:nvSpPr>
          <p:cNvPr id="13" name="Flecha derecha 12">
            <a:extLst>
              <a:ext uri="{FF2B5EF4-FFF2-40B4-BE49-F238E27FC236}">
                <a16:creationId xmlns:a16="http://schemas.microsoft.com/office/drawing/2014/main" id="{F6186322-98F5-A243-B6AB-6F6FE8D691A2}"/>
              </a:ext>
            </a:extLst>
          </p:cNvPr>
          <p:cNvSpPr/>
          <p:nvPr/>
        </p:nvSpPr>
        <p:spPr>
          <a:xfrm>
            <a:off x="2774088" y="3226327"/>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14 CuadroTexto">
            <a:extLst>
              <a:ext uri="{FF2B5EF4-FFF2-40B4-BE49-F238E27FC236}">
                <a16:creationId xmlns:a16="http://schemas.microsoft.com/office/drawing/2014/main" id="{915AC250-CFEA-F946-9A14-493AB09D6D82}"/>
              </a:ext>
            </a:extLst>
          </p:cNvPr>
          <p:cNvSpPr txBox="1"/>
          <p:nvPr/>
        </p:nvSpPr>
        <p:spPr>
          <a:xfrm>
            <a:off x="1396310" y="4176325"/>
            <a:ext cx="815543" cy="43088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Mercancía </a:t>
            </a:r>
          </a:p>
          <a:p>
            <a:pPr algn="ctr"/>
            <a:r>
              <a:rPr lang="es-PE" sz="1400" b="1" kern="1200" dirty="0"/>
              <a:t>Extranjera</a:t>
            </a:r>
          </a:p>
        </p:txBody>
      </p:sp>
      <p:sp>
        <p:nvSpPr>
          <p:cNvPr id="15" name="Elipse 14">
            <a:extLst>
              <a:ext uri="{FF2B5EF4-FFF2-40B4-BE49-F238E27FC236}">
                <a16:creationId xmlns:a16="http://schemas.microsoft.com/office/drawing/2014/main" id="{AD2DB11D-115F-0843-84F2-2C480F53DE84}"/>
              </a:ext>
            </a:extLst>
          </p:cNvPr>
          <p:cNvSpPr/>
          <p:nvPr/>
        </p:nvSpPr>
        <p:spPr>
          <a:xfrm>
            <a:off x="1392885"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6" name="Imagen 15">
            <a:extLst>
              <a:ext uri="{FF2B5EF4-FFF2-40B4-BE49-F238E27FC236}">
                <a16:creationId xmlns:a16="http://schemas.microsoft.com/office/drawing/2014/main" id="{77026A74-5605-F94C-B0E7-A31423243EC1}"/>
              </a:ext>
            </a:extLst>
          </p:cNvPr>
          <p:cNvPicPr>
            <a:picLocks noChangeAspect="1"/>
          </p:cNvPicPr>
          <p:nvPr/>
        </p:nvPicPr>
        <p:blipFill>
          <a:blip r:embed="rId5"/>
          <a:stretch>
            <a:fillRect/>
          </a:stretch>
        </p:blipFill>
        <p:spPr>
          <a:xfrm>
            <a:off x="1580912" y="3212287"/>
            <a:ext cx="512945" cy="596390"/>
          </a:xfrm>
          <a:prstGeom prst="rect">
            <a:avLst/>
          </a:prstGeom>
        </p:spPr>
      </p:pic>
      <p:sp>
        <p:nvSpPr>
          <p:cNvPr id="17" name="14 CuadroTexto">
            <a:extLst>
              <a:ext uri="{FF2B5EF4-FFF2-40B4-BE49-F238E27FC236}">
                <a16:creationId xmlns:a16="http://schemas.microsoft.com/office/drawing/2014/main" id="{30B25DB9-D958-BA48-9B8F-D3EFA2259D2D}"/>
              </a:ext>
            </a:extLst>
          </p:cNvPr>
          <p:cNvSpPr txBox="1"/>
          <p:nvPr/>
        </p:nvSpPr>
        <p:spPr>
          <a:xfrm>
            <a:off x="6955240" y="4176324"/>
            <a:ext cx="1039645" cy="43088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Mercancía </a:t>
            </a:r>
          </a:p>
          <a:p>
            <a:pPr algn="ctr"/>
            <a:r>
              <a:rPr lang="es-PE" sz="1400" b="1" kern="1200" dirty="0"/>
              <a:t>Nacionalizada</a:t>
            </a:r>
          </a:p>
        </p:txBody>
      </p:sp>
      <p:sp>
        <p:nvSpPr>
          <p:cNvPr id="18" name="Elipse 17">
            <a:extLst>
              <a:ext uri="{FF2B5EF4-FFF2-40B4-BE49-F238E27FC236}">
                <a16:creationId xmlns:a16="http://schemas.microsoft.com/office/drawing/2014/main" id="{8DA31E4D-D0F8-794B-952F-388A6A429DB7}"/>
              </a:ext>
            </a:extLst>
          </p:cNvPr>
          <p:cNvSpPr/>
          <p:nvPr/>
        </p:nvSpPr>
        <p:spPr>
          <a:xfrm>
            <a:off x="7030564"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9" name="Imagen 18">
            <a:extLst>
              <a:ext uri="{FF2B5EF4-FFF2-40B4-BE49-F238E27FC236}">
                <a16:creationId xmlns:a16="http://schemas.microsoft.com/office/drawing/2014/main" id="{79EDF2C4-142D-034B-BEB7-9DB28523BBC3}"/>
              </a:ext>
            </a:extLst>
          </p:cNvPr>
          <p:cNvPicPr>
            <a:picLocks noChangeAspect="1"/>
          </p:cNvPicPr>
          <p:nvPr/>
        </p:nvPicPr>
        <p:blipFill>
          <a:blip r:embed="rId5"/>
          <a:stretch>
            <a:fillRect/>
          </a:stretch>
        </p:blipFill>
        <p:spPr>
          <a:xfrm>
            <a:off x="7218591" y="3212287"/>
            <a:ext cx="512945" cy="596390"/>
          </a:xfrm>
          <a:prstGeom prst="rect">
            <a:avLst/>
          </a:prstGeom>
        </p:spPr>
      </p:pic>
      <p:sp>
        <p:nvSpPr>
          <p:cNvPr id="20" name="Elipse 19">
            <a:extLst>
              <a:ext uri="{FF2B5EF4-FFF2-40B4-BE49-F238E27FC236}">
                <a16:creationId xmlns:a16="http://schemas.microsoft.com/office/drawing/2014/main" id="{B02A28D5-7220-7E46-BABB-512A8C89A6D5}"/>
              </a:ext>
            </a:extLst>
          </p:cNvPr>
          <p:cNvSpPr/>
          <p:nvPr/>
        </p:nvSpPr>
        <p:spPr>
          <a:xfrm>
            <a:off x="1396310" y="1729374"/>
            <a:ext cx="889000" cy="889000"/>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1" name="Imagen 20">
            <a:extLst>
              <a:ext uri="{FF2B5EF4-FFF2-40B4-BE49-F238E27FC236}">
                <a16:creationId xmlns:a16="http://schemas.microsoft.com/office/drawing/2014/main" id="{131B0D31-2D6B-1944-AB1A-0DC55710110E}"/>
              </a:ext>
            </a:extLst>
          </p:cNvPr>
          <p:cNvPicPr>
            <a:picLocks noChangeAspect="1"/>
          </p:cNvPicPr>
          <p:nvPr/>
        </p:nvPicPr>
        <p:blipFill>
          <a:blip r:embed="rId6"/>
          <a:stretch>
            <a:fillRect/>
          </a:stretch>
        </p:blipFill>
        <p:spPr>
          <a:xfrm>
            <a:off x="1561333" y="1898320"/>
            <a:ext cx="613451" cy="551108"/>
          </a:xfrm>
          <a:prstGeom prst="rect">
            <a:avLst/>
          </a:prstGeom>
        </p:spPr>
      </p:pic>
      <p:sp>
        <p:nvSpPr>
          <p:cNvPr id="22" name="Elipse 21">
            <a:extLst>
              <a:ext uri="{FF2B5EF4-FFF2-40B4-BE49-F238E27FC236}">
                <a16:creationId xmlns:a16="http://schemas.microsoft.com/office/drawing/2014/main" id="{AC1F4A4C-4091-2147-BA36-A6E54CD18112}"/>
              </a:ext>
            </a:extLst>
          </p:cNvPr>
          <p:cNvSpPr/>
          <p:nvPr/>
        </p:nvSpPr>
        <p:spPr>
          <a:xfrm>
            <a:off x="7013221" y="1751093"/>
            <a:ext cx="889000" cy="889000"/>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3" name="Imagen 22">
            <a:extLst>
              <a:ext uri="{FF2B5EF4-FFF2-40B4-BE49-F238E27FC236}">
                <a16:creationId xmlns:a16="http://schemas.microsoft.com/office/drawing/2014/main" id="{F930A164-2D66-D64A-A411-82D91543CCE5}"/>
              </a:ext>
            </a:extLst>
          </p:cNvPr>
          <p:cNvPicPr>
            <a:picLocks noChangeAspect="1"/>
          </p:cNvPicPr>
          <p:nvPr/>
        </p:nvPicPr>
        <p:blipFill>
          <a:blip r:embed="rId7"/>
          <a:stretch>
            <a:fillRect/>
          </a:stretch>
        </p:blipFill>
        <p:spPr>
          <a:xfrm>
            <a:off x="7136514" y="1802925"/>
            <a:ext cx="549526" cy="785335"/>
          </a:xfrm>
          <a:prstGeom prst="rect">
            <a:avLst/>
          </a:prstGeom>
        </p:spPr>
      </p:pic>
      <p:sp>
        <p:nvSpPr>
          <p:cNvPr id="24" name="14 CuadroTexto">
            <a:extLst>
              <a:ext uri="{FF2B5EF4-FFF2-40B4-BE49-F238E27FC236}">
                <a16:creationId xmlns:a16="http://schemas.microsoft.com/office/drawing/2014/main" id="{6BF065A8-6E5E-404A-AD6A-BDDD224653C5}"/>
              </a:ext>
            </a:extLst>
          </p:cNvPr>
          <p:cNvSpPr txBox="1"/>
          <p:nvPr/>
        </p:nvSpPr>
        <p:spPr>
          <a:xfrm>
            <a:off x="1443389" y="2691110"/>
            <a:ext cx="735779"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EXTERIOR</a:t>
            </a:r>
          </a:p>
        </p:txBody>
      </p:sp>
      <p:sp>
        <p:nvSpPr>
          <p:cNvPr id="26" name="Rectángulo redondeado 25">
            <a:extLst>
              <a:ext uri="{FF2B5EF4-FFF2-40B4-BE49-F238E27FC236}">
                <a16:creationId xmlns:a16="http://schemas.microsoft.com/office/drawing/2014/main" id="{4BAFC988-3A70-2A42-B97B-EE26197C93F8}"/>
              </a:ext>
            </a:extLst>
          </p:cNvPr>
          <p:cNvSpPr/>
          <p:nvPr/>
        </p:nvSpPr>
        <p:spPr>
          <a:xfrm>
            <a:off x="3840468" y="4185470"/>
            <a:ext cx="1696158" cy="459997"/>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Se paga Tributos</a:t>
            </a:r>
          </a:p>
        </p:txBody>
      </p:sp>
      <p:sp>
        <p:nvSpPr>
          <p:cNvPr id="27" name="14 CuadroTexto">
            <a:extLst>
              <a:ext uri="{FF2B5EF4-FFF2-40B4-BE49-F238E27FC236}">
                <a16:creationId xmlns:a16="http://schemas.microsoft.com/office/drawing/2014/main" id="{522D51EB-B61B-854B-A26B-B3FE7F1CE61B}"/>
              </a:ext>
            </a:extLst>
          </p:cNvPr>
          <p:cNvSpPr txBox="1"/>
          <p:nvPr/>
        </p:nvSpPr>
        <p:spPr>
          <a:xfrm>
            <a:off x="7256385" y="2691110"/>
            <a:ext cx="402354"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PERÚ</a:t>
            </a:r>
          </a:p>
        </p:txBody>
      </p:sp>
      <p:sp>
        <p:nvSpPr>
          <p:cNvPr id="28" name="Flecha derecha 27">
            <a:extLst>
              <a:ext uri="{FF2B5EF4-FFF2-40B4-BE49-F238E27FC236}">
                <a16:creationId xmlns:a16="http://schemas.microsoft.com/office/drawing/2014/main" id="{32F5104A-28D8-A241-8DF9-C953F0504ECE}"/>
              </a:ext>
            </a:extLst>
          </p:cNvPr>
          <p:cNvSpPr/>
          <p:nvPr/>
        </p:nvSpPr>
        <p:spPr>
          <a:xfrm>
            <a:off x="5871138" y="3226327"/>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29" name="Grupo 28">
            <a:extLst>
              <a:ext uri="{FF2B5EF4-FFF2-40B4-BE49-F238E27FC236}">
                <a16:creationId xmlns:a16="http://schemas.microsoft.com/office/drawing/2014/main" id="{C16FD778-0C67-FD49-BE83-05F8542C2FAB}"/>
              </a:ext>
            </a:extLst>
          </p:cNvPr>
          <p:cNvGrpSpPr/>
          <p:nvPr/>
        </p:nvGrpSpPr>
        <p:grpSpPr>
          <a:xfrm>
            <a:off x="326977" y="917244"/>
            <a:ext cx="3394715" cy="394721"/>
            <a:chOff x="287221" y="917244"/>
            <a:chExt cx="3991551" cy="500394"/>
          </a:xfrm>
        </p:grpSpPr>
        <p:sp>
          <p:nvSpPr>
            <p:cNvPr id="30" name="Rectángulo redondeado 29">
              <a:extLst>
                <a:ext uri="{FF2B5EF4-FFF2-40B4-BE49-F238E27FC236}">
                  <a16:creationId xmlns:a16="http://schemas.microsoft.com/office/drawing/2014/main" id="{725EB4F1-59D9-234E-9FD6-52612C6DDC40}"/>
                </a:ext>
              </a:extLst>
            </p:cNvPr>
            <p:cNvSpPr/>
            <p:nvPr/>
          </p:nvSpPr>
          <p:spPr>
            <a:xfrm>
              <a:off x="503237" y="917244"/>
              <a:ext cx="3775535" cy="500394"/>
            </a:xfrm>
            <a:prstGeom prst="roundRect">
              <a:avLst>
                <a:gd name="adj" fmla="val 2484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25" algn="ctr">
                <a:buClr>
                  <a:schemeClr val="tx1"/>
                </a:buClr>
                <a:buSzPct val="100000"/>
                <a:tabLst>
                  <a:tab pos="121285" algn="l"/>
                </a:tabLst>
              </a:pPr>
              <a:r>
                <a:rPr lang="en-US" sz="1400" b="1" spc="-10" dirty="0">
                  <a:solidFill>
                    <a:schemeClr val="bg1"/>
                  </a:solidFill>
                </a:rPr>
                <a:t>IMPORTACIÓN PARA EL CONSUMO</a:t>
              </a:r>
            </a:p>
          </p:txBody>
        </p:sp>
        <p:grpSp>
          <p:nvGrpSpPr>
            <p:cNvPr id="31" name="Agrupar 14">
              <a:extLst>
                <a:ext uri="{FF2B5EF4-FFF2-40B4-BE49-F238E27FC236}">
                  <a16:creationId xmlns:a16="http://schemas.microsoft.com/office/drawing/2014/main" id="{9E4D1E8E-1EF1-7B4F-8386-33DC5C81E3F5}"/>
                </a:ext>
              </a:extLst>
            </p:cNvPr>
            <p:cNvGrpSpPr/>
            <p:nvPr/>
          </p:nvGrpSpPr>
          <p:grpSpPr>
            <a:xfrm>
              <a:off x="287221" y="965530"/>
              <a:ext cx="459474" cy="403823"/>
              <a:chOff x="5892512" y="2805541"/>
              <a:chExt cx="459474" cy="403823"/>
            </a:xfrm>
          </p:grpSpPr>
          <p:sp>
            <p:nvSpPr>
              <p:cNvPr id="32" name="Elipse 31">
                <a:extLst>
                  <a:ext uri="{FF2B5EF4-FFF2-40B4-BE49-F238E27FC236}">
                    <a16:creationId xmlns:a16="http://schemas.microsoft.com/office/drawing/2014/main" id="{DD58E1E9-037A-A24E-A464-2B2760F579B9}"/>
                  </a:ext>
                </a:extLst>
              </p:cNvPr>
              <p:cNvSpPr/>
              <p:nvPr/>
            </p:nvSpPr>
            <p:spPr>
              <a:xfrm>
                <a:off x="5956277" y="2824919"/>
                <a:ext cx="395709" cy="376075"/>
              </a:xfrm>
              <a:prstGeom prst="ellipse">
                <a:avLst/>
              </a:prstGeom>
              <a:solidFill>
                <a:srgbClr val="098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3" name="Elipse 32">
                <a:extLst>
                  <a:ext uri="{FF2B5EF4-FFF2-40B4-BE49-F238E27FC236}">
                    <a16:creationId xmlns:a16="http://schemas.microsoft.com/office/drawing/2014/main" id="{3E3F10CE-2D8D-9140-9421-04977D1170B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4" name="Triángulo 33">
                <a:extLst>
                  <a:ext uri="{FF2B5EF4-FFF2-40B4-BE49-F238E27FC236}">
                    <a16:creationId xmlns:a16="http://schemas.microsoft.com/office/drawing/2014/main" id="{D07D2908-671B-6E41-9DF9-2FE77120919E}"/>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custDataLst>
      <p:tags r:id="rId1"/>
    </p:custDataLst>
    <p:extLst>
      <p:ext uri="{BB962C8B-B14F-4D97-AF65-F5344CB8AC3E}">
        <p14:creationId xmlns:p14="http://schemas.microsoft.com/office/powerpoint/2010/main" val="657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612844-5DC7-AF42-A6F6-E4E7C1FC918E}"/>
              </a:ext>
            </a:extLst>
          </p:cNvPr>
          <p:cNvPicPr>
            <a:picLocks noChangeAspect="1"/>
          </p:cNvPicPr>
          <p:nvPr/>
        </p:nvPicPr>
        <p:blipFill rotWithShape="1">
          <a:blip r:embed="rId4"/>
          <a:srcRect t="4985" b="16907"/>
          <a:stretch/>
        </p:blipFill>
        <p:spPr>
          <a:xfrm>
            <a:off x="4751387" y="481013"/>
            <a:ext cx="3927309" cy="2276206"/>
          </a:xfrm>
          <a:prstGeom prst="rect">
            <a:avLst/>
          </a:prstGeom>
        </p:spPr>
      </p:pic>
      <p:pic>
        <p:nvPicPr>
          <p:cNvPr id="3" name="Imagen 2">
            <a:extLst>
              <a:ext uri="{FF2B5EF4-FFF2-40B4-BE49-F238E27FC236}">
                <a16:creationId xmlns:a16="http://schemas.microsoft.com/office/drawing/2014/main" id="{45C75D14-2B70-CE46-8318-3AE127A217F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1388" y="2815655"/>
            <a:ext cx="3924300" cy="2418334"/>
          </a:xfrm>
          <a:prstGeom prst="rect">
            <a:avLst/>
          </a:prstGeom>
        </p:spPr>
      </p:pic>
      <p:sp>
        <p:nvSpPr>
          <p:cNvPr id="7" name="object 7"/>
          <p:cNvSpPr txBox="1"/>
          <p:nvPr/>
        </p:nvSpPr>
        <p:spPr>
          <a:xfrm>
            <a:off x="503237" y="912813"/>
            <a:ext cx="3889376" cy="2292935"/>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ADMISIÓN TEMPORAL PARA REEXPORTACIÓN EN EL MISMO ESTADO</a:t>
            </a:r>
          </a:p>
          <a:p>
            <a:pPr marL="11725">
              <a:buClr>
                <a:schemeClr val="tx1"/>
              </a:buClr>
              <a:buSzPct val="100000"/>
              <a:tabLst>
                <a:tab pos="121285" algn="l"/>
              </a:tabLst>
            </a:pPr>
            <a:r>
              <a:rPr lang="en-US" sz="1600" spc="-10" dirty="0">
                <a:cs typeface="Source Sans Pro"/>
              </a:rPr>
              <a:t>Régimen aduanero que permite el ingreso al territorio nacional con suspensión del pago de los derechos arancelarios y demás impuestos aplicables a la importación de mercancías extranjeras para ser reexportadas en el plazo establecido sin sufrir modificación alguna en su naturaleza, excepto la depreciación normal.</a:t>
            </a:r>
          </a:p>
        </p:txBody>
      </p:sp>
      <p:sp>
        <p:nvSpPr>
          <p:cNvPr id="10" name="Rectangle 5">
            <a:extLst>
              <a:ext uri="{FF2B5EF4-FFF2-40B4-BE49-F238E27FC236}">
                <a16:creationId xmlns:a16="http://schemas.microsoft.com/office/drawing/2014/main" id="{BA33AD0C-6412-6F48-BDFC-F9C0B1C741F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8725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a:extLst>
              <a:ext uri="{FF2B5EF4-FFF2-40B4-BE49-F238E27FC236}">
                <a16:creationId xmlns:a16="http://schemas.microsoft.com/office/drawing/2014/main" id="{18778AFE-C664-C547-97D5-529D50B464B8}"/>
              </a:ext>
            </a:extLst>
          </p:cNvPr>
          <p:cNvPicPr>
            <a:picLocks noChangeAspect="1"/>
          </p:cNvPicPr>
          <p:nvPr/>
        </p:nvPicPr>
        <p:blipFill>
          <a:blip r:embed="rId4"/>
          <a:stretch>
            <a:fillRect/>
          </a:stretch>
        </p:blipFill>
        <p:spPr>
          <a:xfrm>
            <a:off x="3840480" y="2844056"/>
            <a:ext cx="1696159" cy="1202732"/>
          </a:xfrm>
          <a:prstGeom prst="rect">
            <a:avLst/>
          </a:prstGeom>
        </p:spPr>
      </p:pic>
      <p:sp>
        <p:nvSpPr>
          <p:cNvPr id="7" name="CuadroTexto 6"/>
          <p:cNvSpPr txBox="1"/>
          <p:nvPr/>
        </p:nvSpPr>
        <p:spPr>
          <a:xfrm>
            <a:off x="3040655" y="5057950"/>
            <a:ext cx="3062689" cy="215444"/>
          </a:xfrm>
          <a:prstGeom prst="rect">
            <a:avLst/>
          </a:prstGeom>
          <a:noFill/>
        </p:spPr>
        <p:txBody>
          <a:bodyPr wrap="square" lIns="0" tIns="0" rIns="0" bIns="0" rtlCol="0">
            <a:spAutoFit/>
          </a:bodyPr>
          <a:lstStyle/>
          <a:p>
            <a:pPr algn="ctr"/>
            <a:r>
              <a:rPr lang="es-PE" sz="1400" dirty="0"/>
              <a:t>Suspensión del pago de tributos</a:t>
            </a:r>
          </a:p>
        </p:txBody>
      </p:sp>
      <p:sp>
        <p:nvSpPr>
          <p:cNvPr id="10" name="Rectangle 5">
            <a:extLst>
              <a:ext uri="{FF2B5EF4-FFF2-40B4-BE49-F238E27FC236}">
                <a16:creationId xmlns:a16="http://schemas.microsoft.com/office/drawing/2014/main" id="{589B8A4F-E16E-2041-90FD-124A37C7A47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1" name="Conector recto 10">
            <a:extLst>
              <a:ext uri="{FF2B5EF4-FFF2-40B4-BE49-F238E27FC236}">
                <a16:creationId xmlns:a16="http://schemas.microsoft.com/office/drawing/2014/main" id="{B0CC336E-81B8-F340-90E8-ABAAECF53547}"/>
              </a:ext>
            </a:extLst>
          </p:cNvPr>
          <p:cNvCxnSpPr>
            <a:cxnSpLocks/>
          </p:cNvCxnSpPr>
          <p:nvPr/>
        </p:nvCxnSpPr>
        <p:spPr>
          <a:xfrm>
            <a:off x="3840480" y="1729374"/>
            <a:ext cx="0" cy="3192483"/>
          </a:xfrm>
          <a:prstGeom prst="line">
            <a:avLst/>
          </a:prstGeom>
          <a:ln w="28575">
            <a:solidFill>
              <a:srgbClr val="EE4639"/>
            </a:solidFill>
          </a:ln>
        </p:spPr>
        <p:style>
          <a:lnRef idx="1">
            <a:schemeClr val="dk1"/>
          </a:lnRef>
          <a:fillRef idx="0">
            <a:schemeClr val="dk1"/>
          </a:fillRef>
          <a:effectRef idx="0">
            <a:schemeClr val="dk1"/>
          </a:effectRef>
          <a:fontRef idx="minor">
            <a:schemeClr val="tx1"/>
          </a:fontRef>
        </p:style>
      </p:cxnSp>
      <p:sp>
        <p:nvSpPr>
          <p:cNvPr id="12" name="Rectángulo 11">
            <a:extLst>
              <a:ext uri="{FF2B5EF4-FFF2-40B4-BE49-F238E27FC236}">
                <a16:creationId xmlns:a16="http://schemas.microsoft.com/office/drawing/2014/main" id="{F13D6AA4-4642-F744-BD0D-54C3AA26CC34}"/>
              </a:ext>
            </a:extLst>
          </p:cNvPr>
          <p:cNvSpPr/>
          <p:nvPr/>
        </p:nvSpPr>
        <p:spPr>
          <a:xfrm>
            <a:off x="3840479" y="2493221"/>
            <a:ext cx="1696151" cy="364279"/>
          </a:xfrm>
          <a:prstGeom prst="rect">
            <a:avLst/>
          </a:prstGeom>
          <a:solidFill>
            <a:srgbClr val="EE4639"/>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13" name="CuadroTexto 12">
            <a:extLst>
              <a:ext uri="{FF2B5EF4-FFF2-40B4-BE49-F238E27FC236}">
                <a16:creationId xmlns:a16="http://schemas.microsoft.com/office/drawing/2014/main" id="{D194D6E2-FA39-854F-ABF4-69D9D278022E}"/>
              </a:ext>
            </a:extLst>
          </p:cNvPr>
          <p:cNvSpPr txBox="1"/>
          <p:nvPr/>
        </p:nvSpPr>
        <p:spPr>
          <a:xfrm>
            <a:off x="3840468" y="2493221"/>
            <a:ext cx="1696144" cy="369332"/>
          </a:xfrm>
          <a:prstGeom prst="rect">
            <a:avLst/>
          </a:prstGeom>
          <a:noFill/>
        </p:spPr>
        <p:txBody>
          <a:bodyPr wrap="square" rtlCol="0">
            <a:spAutoFit/>
          </a:bodyPr>
          <a:lstStyle/>
          <a:p>
            <a:pPr algn="ctr"/>
            <a:r>
              <a:rPr lang="es-ES_tradnl" b="1" dirty="0">
                <a:solidFill>
                  <a:schemeClr val="bg1"/>
                </a:solidFill>
              </a:rPr>
              <a:t>ADUANA</a:t>
            </a:r>
          </a:p>
        </p:txBody>
      </p:sp>
      <p:sp>
        <p:nvSpPr>
          <p:cNvPr id="14" name="Rectángulo 13">
            <a:extLst>
              <a:ext uri="{FF2B5EF4-FFF2-40B4-BE49-F238E27FC236}">
                <a16:creationId xmlns:a16="http://schemas.microsoft.com/office/drawing/2014/main" id="{D1F15DCD-C4C8-1C43-A5FA-4A666BE35219}"/>
              </a:ext>
            </a:extLst>
          </p:cNvPr>
          <p:cNvSpPr/>
          <p:nvPr/>
        </p:nvSpPr>
        <p:spPr>
          <a:xfrm>
            <a:off x="2224544" y="4396823"/>
            <a:ext cx="1326744" cy="36427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Exportación</a:t>
            </a:r>
            <a:endParaRPr lang="es-PE" sz="1200" b="1" dirty="0">
              <a:solidFill>
                <a:schemeClr val="tx1"/>
              </a:solidFill>
              <a:latin typeface="Calibri" panose="020F0502020204030204" pitchFamily="34" charset="0"/>
              <a:cs typeface="Calibri" panose="020F0502020204030204" pitchFamily="34" charset="0"/>
            </a:endParaRPr>
          </a:p>
        </p:txBody>
      </p:sp>
      <p:sp>
        <p:nvSpPr>
          <p:cNvPr id="15" name="Flecha derecha 14">
            <a:extLst>
              <a:ext uri="{FF2B5EF4-FFF2-40B4-BE49-F238E27FC236}">
                <a16:creationId xmlns:a16="http://schemas.microsoft.com/office/drawing/2014/main" id="{8BCDF384-3973-FB4C-88BB-DA4613DBB24E}"/>
              </a:ext>
            </a:extLst>
          </p:cNvPr>
          <p:cNvSpPr/>
          <p:nvPr/>
        </p:nvSpPr>
        <p:spPr>
          <a:xfrm rot="10800000">
            <a:off x="2603685" y="3994321"/>
            <a:ext cx="525373" cy="449221"/>
          </a:xfrm>
          <a:prstGeom prst="rightArrow">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14 CuadroTexto">
            <a:extLst>
              <a:ext uri="{FF2B5EF4-FFF2-40B4-BE49-F238E27FC236}">
                <a16:creationId xmlns:a16="http://schemas.microsoft.com/office/drawing/2014/main" id="{B1C0FC07-8B5A-6741-95E4-EFE6E862F6E0}"/>
              </a:ext>
            </a:extLst>
          </p:cNvPr>
          <p:cNvSpPr txBox="1"/>
          <p:nvPr/>
        </p:nvSpPr>
        <p:spPr>
          <a:xfrm>
            <a:off x="1392885" y="4656673"/>
            <a:ext cx="642805" cy="33855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100" b="1" kern="1200" dirty="0"/>
              <a:t>Mercancía </a:t>
            </a:r>
          </a:p>
          <a:p>
            <a:pPr algn="ctr"/>
            <a:r>
              <a:rPr lang="es-PE" sz="1100" b="1" kern="1200" dirty="0"/>
              <a:t>Extranjera</a:t>
            </a:r>
          </a:p>
        </p:txBody>
      </p:sp>
      <p:grpSp>
        <p:nvGrpSpPr>
          <p:cNvPr id="2" name="Grupo 1">
            <a:extLst>
              <a:ext uri="{FF2B5EF4-FFF2-40B4-BE49-F238E27FC236}">
                <a16:creationId xmlns:a16="http://schemas.microsoft.com/office/drawing/2014/main" id="{F09FA3EA-C6B8-1C42-BFA4-0076E48B8CD6}"/>
              </a:ext>
            </a:extLst>
          </p:cNvPr>
          <p:cNvGrpSpPr/>
          <p:nvPr/>
        </p:nvGrpSpPr>
        <p:grpSpPr>
          <a:xfrm>
            <a:off x="1392885" y="3936950"/>
            <a:ext cx="667562" cy="667562"/>
            <a:chOff x="1392885" y="3076526"/>
            <a:chExt cx="889000" cy="889000"/>
          </a:xfrm>
        </p:grpSpPr>
        <p:sp>
          <p:nvSpPr>
            <p:cNvPr id="17" name="Elipse 16">
              <a:extLst>
                <a:ext uri="{FF2B5EF4-FFF2-40B4-BE49-F238E27FC236}">
                  <a16:creationId xmlns:a16="http://schemas.microsoft.com/office/drawing/2014/main" id="{66A9DE9F-886D-584C-BBE1-1F5BCF3D509F}"/>
                </a:ext>
              </a:extLst>
            </p:cNvPr>
            <p:cNvSpPr/>
            <p:nvPr/>
          </p:nvSpPr>
          <p:spPr>
            <a:xfrm>
              <a:off x="1392885"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8" name="Imagen 17">
              <a:extLst>
                <a:ext uri="{FF2B5EF4-FFF2-40B4-BE49-F238E27FC236}">
                  <a16:creationId xmlns:a16="http://schemas.microsoft.com/office/drawing/2014/main" id="{544A9D57-2ECA-E049-B30C-72BA951B7FE2}"/>
                </a:ext>
              </a:extLst>
            </p:cNvPr>
            <p:cNvPicPr>
              <a:picLocks noChangeAspect="1"/>
            </p:cNvPicPr>
            <p:nvPr/>
          </p:nvPicPr>
          <p:blipFill>
            <a:blip r:embed="rId5"/>
            <a:stretch>
              <a:fillRect/>
            </a:stretch>
          </p:blipFill>
          <p:spPr>
            <a:xfrm>
              <a:off x="1580912" y="3212287"/>
              <a:ext cx="512945" cy="596390"/>
            </a:xfrm>
            <a:prstGeom prst="rect">
              <a:avLst/>
            </a:prstGeom>
          </p:spPr>
        </p:pic>
      </p:grpSp>
      <p:sp>
        <p:nvSpPr>
          <p:cNvPr id="19" name="14 CuadroTexto">
            <a:extLst>
              <a:ext uri="{FF2B5EF4-FFF2-40B4-BE49-F238E27FC236}">
                <a16:creationId xmlns:a16="http://schemas.microsoft.com/office/drawing/2014/main" id="{904D8177-71D7-1843-B366-16C5D7F713AA}"/>
              </a:ext>
            </a:extLst>
          </p:cNvPr>
          <p:cNvSpPr txBox="1"/>
          <p:nvPr/>
        </p:nvSpPr>
        <p:spPr>
          <a:xfrm>
            <a:off x="7067904" y="4096709"/>
            <a:ext cx="815543" cy="43088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Mercancía </a:t>
            </a:r>
          </a:p>
          <a:p>
            <a:pPr algn="ctr"/>
            <a:r>
              <a:rPr lang="es-PE" sz="1400" b="1" kern="1200" dirty="0"/>
              <a:t>Extranjera</a:t>
            </a:r>
          </a:p>
        </p:txBody>
      </p:sp>
      <p:sp>
        <p:nvSpPr>
          <p:cNvPr id="20" name="Elipse 19">
            <a:extLst>
              <a:ext uri="{FF2B5EF4-FFF2-40B4-BE49-F238E27FC236}">
                <a16:creationId xmlns:a16="http://schemas.microsoft.com/office/drawing/2014/main" id="{148D45F2-FD76-C642-81BA-7592F41C4891}"/>
              </a:ext>
            </a:extLst>
          </p:cNvPr>
          <p:cNvSpPr/>
          <p:nvPr/>
        </p:nvSpPr>
        <p:spPr>
          <a:xfrm>
            <a:off x="7030564"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1" name="Imagen 20">
            <a:extLst>
              <a:ext uri="{FF2B5EF4-FFF2-40B4-BE49-F238E27FC236}">
                <a16:creationId xmlns:a16="http://schemas.microsoft.com/office/drawing/2014/main" id="{8A0C76B9-B549-444B-A961-8F692D5D249D}"/>
              </a:ext>
            </a:extLst>
          </p:cNvPr>
          <p:cNvPicPr>
            <a:picLocks noChangeAspect="1"/>
          </p:cNvPicPr>
          <p:nvPr/>
        </p:nvPicPr>
        <p:blipFill>
          <a:blip r:embed="rId5"/>
          <a:stretch>
            <a:fillRect/>
          </a:stretch>
        </p:blipFill>
        <p:spPr>
          <a:xfrm>
            <a:off x="7218591" y="3212287"/>
            <a:ext cx="512945" cy="596390"/>
          </a:xfrm>
          <a:prstGeom prst="rect">
            <a:avLst/>
          </a:prstGeom>
        </p:spPr>
      </p:pic>
      <p:sp>
        <p:nvSpPr>
          <p:cNvPr id="22" name="Elipse 21">
            <a:extLst>
              <a:ext uri="{FF2B5EF4-FFF2-40B4-BE49-F238E27FC236}">
                <a16:creationId xmlns:a16="http://schemas.microsoft.com/office/drawing/2014/main" id="{41C6A2C4-5001-FB43-A125-65E27C8CC727}"/>
              </a:ext>
            </a:extLst>
          </p:cNvPr>
          <p:cNvSpPr/>
          <p:nvPr/>
        </p:nvSpPr>
        <p:spPr>
          <a:xfrm>
            <a:off x="1300469" y="1593430"/>
            <a:ext cx="889000" cy="889000"/>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3" name="Imagen 22">
            <a:extLst>
              <a:ext uri="{FF2B5EF4-FFF2-40B4-BE49-F238E27FC236}">
                <a16:creationId xmlns:a16="http://schemas.microsoft.com/office/drawing/2014/main" id="{493D4824-E88C-3F4E-A3B0-B20EB64F71A5}"/>
              </a:ext>
            </a:extLst>
          </p:cNvPr>
          <p:cNvPicPr>
            <a:picLocks noChangeAspect="1"/>
          </p:cNvPicPr>
          <p:nvPr/>
        </p:nvPicPr>
        <p:blipFill>
          <a:blip r:embed="rId6"/>
          <a:stretch>
            <a:fillRect/>
          </a:stretch>
        </p:blipFill>
        <p:spPr>
          <a:xfrm>
            <a:off x="1465492" y="1762376"/>
            <a:ext cx="613451" cy="551108"/>
          </a:xfrm>
          <a:prstGeom prst="rect">
            <a:avLst/>
          </a:prstGeom>
        </p:spPr>
      </p:pic>
      <p:sp>
        <p:nvSpPr>
          <p:cNvPr id="24" name="Elipse 23">
            <a:extLst>
              <a:ext uri="{FF2B5EF4-FFF2-40B4-BE49-F238E27FC236}">
                <a16:creationId xmlns:a16="http://schemas.microsoft.com/office/drawing/2014/main" id="{1EA1861C-AE4C-EC43-A6F9-659E5E4D5CF6}"/>
              </a:ext>
            </a:extLst>
          </p:cNvPr>
          <p:cNvSpPr/>
          <p:nvPr/>
        </p:nvSpPr>
        <p:spPr>
          <a:xfrm>
            <a:off x="7013221" y="1751093"/>
            <a:ext cx="889000" cy="889000"/>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5" name="Imagen 24">
            <a:extLst>
              <a:ext uri="{FF2B5EF4-FFF2-40B4-BE49-F238E27FC236}">
                <a16:creationId xmlns:a16="http://schemas.microsoft.com/office/drawing/2014/main" id="{F7B2FEDD-8C2C-E240-A910-8D1346757C4D}"/>
              </a:ext>
            </a:extLst>
          </p:cNvPr>
          <p:cNvPicPr>
            <a:picLocks noChangeAspect="1"/>
          </p:cNvPicPr>
          <p:nvPr/>
        </p:nvPicPr>
        <p:blipFill>
          <a:blip r:embed="rId7"/>
          <a:stretch>
            <a:fillRect/>
          </a:stretch>
        </p:blipFill>
        <p:spPr>
          <a:xfrm>
            <a:off x="7136514" y="1802925"/>
            <a:ext cx="549526" cy="785335"/>
          </a:xfrm>
          <a:prstGeom prst="rect">
            <a:avLst/>
          </a:prstGeom>
        </p:spPr>
      </p:pic>
      <p:sp>
        <p:nvSpPr>
          <p:cNvPr id="26" name="14 CuadroTexto">
            <a:extLst>
              <a:ext uri="{FF2B5EF4-FFF2-40B4-BE49-F238E27FC236}">
                <a16:creationId xmlns:a16="http://schemas.microsoft.com/office/drawing/2014/main" id="{7904A78E-3C57-5F45-8A0D-4C543CED0A3C}"/>
              </a:ext>
            </a:extLst>
          </p:cNvPr>
          <p:cNvSpPr txBox="1"/>
          <p:nvPr/>
        </p:nvSpPr>
        <p:spPr>
          <a:xfrm>
            <a:off x="1389038" y="2555166"/>
            <a:ext cx="735779"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EXTERIOR</a:t>
            </a:r>
          </a:p>
        </p:txBody>
      </p:sp>
      <p:sp>
        <p:nvSpPr>
          <p:cNvPr id="28" name="Rectángulo redondeado 27">
            <a:extLst>
              <a:ext uri="{FF2B5EF4-FFF2-40B4-BE49-F238E27FC236}">
                <a16:creationId xmlns:a16="http://schemas.microsoft.com/office/drawing/2014/main" id="{62CB88CA-88F5-F346-9E1D-2C7A325A8531}"/>
              </a:ext>
            </a:extLst>
          </p:cNvPr>
          <p:cNvSpPr/>
          <p:nvPr/>
        </p:nvSpPr>
        <p:spPr>
          <a:xfrm>
            <a:off x="3840468" y="4185470"/>
            <a:ext cx="1696158" cy="459997"/>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Garantiza</a:t>
            </a:r>
            <a:br>
              <a:rPr lang="es-PE" sz="1400" b="1" dirty="0">
                <a:solidFill>
                  <a:schemeClr val="bg1"/>
                </a:solidFill>
                <a:latin typeface="Calibri" charset="0"/>
                <a:ea typeface="Calibri" charset="0"/>
                <a:cs typeface="Calibri" charset="0"/>
              </a:rPr>
            </a:br>
            <a:r>
              <a:rPr lang="es-PE" sz="1400" b="1" dirty="0">
                <a:solidFill>
                  <a:schemeClr val="bg1"/>
                </a:solidFill>
                <a:latin typeface="Calibri" charset="0"/>
                <a:ea typeface="Calibri" charset="0"/>
                <a:cs typeface="Calibri" charset="0"/>
              </a:rPr>
              <a:t>Tributos</a:t>
            </a:r>
          </a:p>
        </p:txBody>
      </p:sp>
      <p:sp>
        <p:nvSpPr>
          <p:cNvPr id="29" name="14 CuadroTexto">
            <a:extLst>
              <a:ext uri="{FF2B5EF4-FFF2-40B4-BE49-F238E27FC236}">
                <a16:creationId xmlns:a16="http://schemas.microsoft.com/office/drawing/2014/main" id="{4680BF1A-24C9-E441-9755-A3DC0531582C}"/>
              </a:ext>
            </a:extLst>
          </p:cNvPr>
          <p:cNvSpPr txBox="1"/>
          <p:nvPr/>
        </p:nvSpPr>
        <p:spPr>
          <a:xfrm>
            <a:off x="7256385" y="2691110"/>
            <a:ext cx="402354"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PERÚ</a:t>
            </a:r>
          </a:p>
        </p:txBody>
      </p:sp>
      <p:sp>
        <p:nvSpPr>
          <p:cNvPr id="30" name="Flecha derecha 29">
            <a:extLst>
              <a:ext uri="{FF2B5EF4-FFF2-40B4-BE49-F238E27FC236}">
                <a16:creationId xmlns:a16="http://schemas.microsoft.com/office/drawing/2014/main" id="{6B1B4F0D-AB6D-5840-B3A0-12D34889D5C2}"/>
              </a:ext>
            </a:extLst>
          </p:cNvPr>
          <p:cNvSpPr/>
          <p:nvPr/>
        </p:nvSpPr>
        <p:spPr>
          <a:xfrm rot="10800000">
            <a:off x="5871138" y="3226327"/>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31" name="Grupo 30">
            <a:extLst>
              <a:ext uri="{FF2B5EF4-FFF2-40B4-BE49-F238E27FC236}">
                <a16:creationId xmlns:a16="http://schemas.microsoft.com/office/drawing/2014/main" id="{0E6D3B00-7113-8045-AF19-EB6B0FEF39EB}"/>
              </a:ext>
            </a:extLst>
          </p:cNvPr>
          <p:cNvGrpSpPr/>
          <p:nvPr/>
        </p:nvGrpSpPr>
        <p:grpSpPr>
          <a:xfrm>
            <a:off x="326977" y="917244"/>
            <a:ext cx="5413865" cy="394721"/>
            <a:chOff x="287221" y="917244"/>
            <a:chExt cx="6365695" cy="500394"/>
          </a:xfrm>
        </p:grpSpPr>
        <p:sp>
          <p:nvSpPr>
            <p:cNvPr id="32" name="Rectángulo redondeado 31">
              <a:extLst>
                <a:ext uri="{FF2B5EF4-FFF2-40B4-BE49-F238E27FC236}">
                  <a16:creationId xmlns:a16="http://schemas.microsoft.com/office/drawing/2014/main" id="{8AB81ECB-DA3C-5B47-A29A-8F94D2CA412C}"/>
                </a:ext>
              </a:extLst>
            </p:cNvPr>
            <p:cNvSpPr/>
            <p:nvPr/>
          </p:nvSpPr>
          <p:spPr>
            <a:xfrm>
              <a:off x="503238" y="917244"/>
              <a:ext cx="6149678" cy="500394"/>
            </a:xfrm>
            <a:prstGeom prst="roundRect">
              <a:avLst>
                <a:gd name="adj" fmla="val 2484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25" algn="ctr">
                <a:buClr>
                  <a:schemeClr val="tx1"/>
                </a:buClr>
                <a:buSzPct val="100000"/>
                <a:tabLst>
                  <a:tab pos="121285" algn="l"/>
                </a:tabLst>
              </a:pPr>
              <a:r>
                <a:rPr lang="en-US" sz="1300" b="1" spc="-10" dirty="0">
                  <a:solidFill>
                    <a:schemeClr val="bg1"/>
                  </a:solidFill>
                </a:rPr>
                <a:t>ADMISIÓN TEMPORAL PARA REEXPORTACIÓN EN EL MISMO ESTADO</a:t>
              </a:r>
            </a:p>
          </p:txBody>
        </p:sp>
        <p:grpSp>
          <p:nvGrpSpPr>
            <p:cNvPr id="33" name="Agrupar 14">
              <a:extLst>
                <a:ext uri="{FF2B5EF4-FFF2-40B4-BE49-F238E27FC236}">
                  <a16:creationId xmlns:a16="http://schemas.microsoft.com/office/drawing/2014/main" id="{8AE60A44-0EB2-FC43-9B8F-147EB8EA6C22}"/>
                </a:ext>
              </a:extLst>
            </p:cNvPr>
            <p:cNvGrpSpPr/>
            <p:nvPr/>
          </p:nvGrpSpPr>
          <p:grpSpPr>
            <a:xfrm>
              <a:off x="287221" y="965530"/>
              <a:ext cx="459474" cy="403823"/>
              <a:chOff x="5892512" y="2805541"/>
              <a:chExt cx="459474" cy="403823"/>
            </a:xfrm>
          </p:grpSpPr>
          <p:sp>
            <p:nvSpPr>
              <p:cNvPr id="34" name="Elipse 33">
                <a:extLst>
                  <a:ext uri="{FF2B5EF4-FFF2-40B4-BE49-F238E27FC236}">
                    <a16:creationId xmlns:a16="http://schemas.microsoft.com/office/drawing/2014/main" id="{4EC7FF8B-043D-2945-ADCB-3371BCACC069}"/>
                  </a:ext>
                </a:extLst>
              </p:cNvPr>
              <p:cNvSpPr/>
              <p:nvPr/>
            </p:nvSpPr>
            <p:spPr>
              <a:xfrm>
                <a:off x="5956277" y="2824919"/>
                <a:ext cx="395709" cy="376075"/>
              </a:xfrm>
              <a:prstGeom prst="ellipse">
                <a:avLst/>
              </a:prstGeom>
              <a:solidFill>
                <a:srgbClr val="098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5" name="Elipse 34">
                <a:extLst>
                  <a:ext uri="{FF2B5EF4-FFF2-40B4-BE49-F238E27FC236}">
                    <a16:creationId xmlns:a16="http://schemas.microsoft.com/office/drawing/2014/main" id="{9DF21BFB-24A2-2146-85CA-6A12EC3603C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Triángulo 35">
                <a:extLst>
                  <a:ext uri="{FF2B5EF4-FFF2-40B4-BE49-F238E27FC236}">
                    <a16:creationId xmlns:a16="http://schemas.microsoft.com/office/drawing/2014/main" id="{3DDDBBF0-8AA8-7645-9199-5657F4D9E736}"/>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
        <p:nvSpPr>
          <p:cNvPr id="39" name="14 CuadroTexto">
            <a:extLst>
              <a:ext uri="{FF2B5EF4-FFF2-40B4-BE49-F238E27FC236}">
                <a16:creationId xmlns:a16="http://schemas.microsoft.com/office/drawing/2014/main" id="{EDDFE60A-2FC8-3241-AC19-D7E648064E9D}"/>
              </a:ext>
            </a:extLst>
          </p:cNvPr>
          <p:cNvSpPr txBox="1"/>
          <p:nvPr/>
        </p:nvSpPr>
        <p:spPr>
          <a:xfrm>
            <a:off x="1392885" y="3551442"/>
            <a:ext cx="642805" cy="33855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100" b="1" kern="1200" dirty="0"/>
              <a:t>Mercancía </a:t>
            </a:r>
          </a:p>
          <a:p>
            <a:pPr algn="ctr"/>
            <a:r>
              <a:rPr lang="es-PE" sz="1100" b="1" kern="1200" dirty="0"/>
              <a:t>Extranjera</a:t>
            </a:r>
          </a:p>
        </p:txBody>
      </p:sp>
      <p:grpSp>
        <p:nvGrpSpPr>
          <p:cNvPr id="40" name="Grupo 39">
            <a:extLst>
              <a:ext uri="{FF2B5EF4-FFF2-40B4-BE49-F238E27FC236}">
                <a16:creationId xmlns:a16="http://schemas.microsoft.com/office/drawing/2014/main" id="{BF59DC29-F92E-EB40-A31D-064D30A4A3B6}"/>
              </a:ext>
            </a:extLst>
          </p:cNvPr>
          <p:cNvGrpSpPr/>
          <p:nvPr/>
        </p:nvGrpSpPr>
        <p:grpSpPr>
          <a:xfrm>
            <a:off x="1392885" y="2831719"/>
            <a:ext cx="667562" cy="667562"/>
            <a:chOff x="1392885" y="3076526"/>
            <a:chExt cx="889000" cy="889000"/>
          </a:xfrm>
        </p:grpSpPr>
        <p:sp>
          <p:nvSpPr>
            <p:cNvPr id="41" name="Elipse 40">
              <a:extLst>
                <a:ext uri="{FF2B5EF4-FFF2-40B4-BE49-F238E27FC236}">
                  <a16:creationId xmlns:a16="http://schemas.microsoft.com/office/drawing/2014/main" id="{25BB8686-7B32-0C4E-A397-F13E1E9AF52C}"/>
                </a:ext>
              </a:extLst>
            </p:cNvPr>
            <p:cNvSpPr/>
            <p:nvPr/>
          </p:nvSpPr>
          <p:spPr>
            <a:xfrm>
              <a:off x="1392885"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2" name="Imagen 41">
              <a:extLst>
                <a:ext uri="{FF2B5EF4-FFF2-40B4-BE49-F238E27FC236}">
                  <a16:creationId xmlns:a16="http://schemas.microsoft.com/office/drawing/2014/main" id="{9634B781-334D-624C-992E-A8D51A2F7B38}"/>
                </a:ext>
              </a:extLst>
            </p:cNvPr>
            <p:cNvPicPr>
              <a:picLocks noChangeAspect="1"/>
            </p:cNvPicPr>
            <p:nvPr/>
          </p:nvPicPr>
          <p:blipFill>
            <a:blip r:embed="rId5"/>
            <a:stretch>
              <a:fillRect/>
            </a:stretch>
          </p:blipFill>
          <p:spPr>
            <a:xfrm>
              <a:off x="1580912" y="3212287"/>
              <a:ext cx="512945" cy="596390"/>
            </a:xfrm>
            <a:prstGeom prst="rect">
              <a:avLst/>
            </a:prstGeom>
          </p:spPr>
        </p:pic>
      </p:grpSp>
      <p:sp>
        <p:nvSpPr>
          <p:cNvPr id="43" name="Rectángulo 42">
            <a:extLst>
              <a:ext uri="{FF2B5EF4-FFF2-40B4-BE49-F238E27FC236}">
                <a16:creationId xmlns:a16="http://schemas.microsoft.com/office/drawing/2014/main" id="{DBF32CB0-1490-7F4D-B0DB-85B1E90ECDBA}"/>
              </a:ext>
            </a:extLst>
          </p:cNvPr>
          <p:cNvSpPr/>
          <p:nvPr/>
        </p:nvSpPr>
        <p:spPr>
          <a:xfrm>
            <a:off x="2224544" y="3369302"/>
            <a:ext cx="1326744" cy="36427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Importación</a:t>
            </a:r>
          </a:p>
          <a:p>
            <a:pPr algn="ctr"/>
            <a:r>
              <a:rPr lang="es-PE" sz="1200" b="1" dirty="0">
                <a:solidFill>
                  <a:schemeClr val="tx1"/>
                </a:solidFill>
                <a:latin typeface="Calibri" panose="020F0502020204030204" pitchFamily="34" charset="0"/>
                <a:cs typeface="Calibri" panose="020F0502020204030204" pitchFamily="34" charset="0"/>
              </a:rPr>
              <a:t>temporal</a:t>
            </a:r>
          </a:p>
        </p:txBody>
      </p:sp>
      <p:sp>
        <p:nvSpPr>
          <p:cNvPr id="44" name="Flecha derecha 43">
            <a:extLst>
              <a:ext uri="{FF2B5EF4-FFF2-40B4-BE49-F238E27FC236}">
                <a16:creationId xmlns:a16="http://schemas.microsoft.com/office/drawing/2014/main" id="{1D284C61-FB63-9F40-A4C3-5688842F8A20}"/>
              </a:ext>
            </a:extLst>
          </p:cNvPr>
          <p:cNvSpPr/>
          <p:nvPr/>
        </p:nvSpPr>
        <p:spPr>
          <a:xfrm>
            <a:off x="2603685" y="2912943"/>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6" name="Flecha derecha 45">
            <a:extLst>
              <a:ext uri="{FF2B5EF4-FFF2-40B4-BE49-F238E27FC236}">
                <a16:creationId xmlns:a16="http://schemas.microsoft.com/office/drawing/2014/main" id="{1572ECB0-843C-314B-98E5-65F553C2E22C}"/>
              </a:ext>
            </a:extLst>
          </p:cNvPr>
          <p:cNvSpPr/>
          <p:nvPr/>
        </p:nvSpPr>
        <p:spPr>
          <a:xfrm>
            <a:off x="5871138" y="2741298"/>
            <a:ext cx="525373" cy="449221"/>
          </a:xfrm>
          <a:prstGeom prst="rightArrow">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7" name="Rectángulo 46">
            <a:extLst>
              <a:ext uri="{FF2B5EF4-FFF2-40B4-BE49-F238E27FC236}">
                <a16:creationId xmlns:a16="http://schemas.microsoft.com/office/drawing/2014/main" id="{B2A0C832-A7CA-144B-B480-D913DEB7A6CF}"/>
              </a:ext>
            </a:extLst>
          </p:cNvPr>
          <p:cNvSpPr/>
          <p:nvPr/>
        </p:nvSpPr>
        <p:spPr>
          <a:xfrm>
            <a:off x="5491492" y="3720962"/>
            <a:ext cx="1326744" cy="36427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Reexportación</a:t>
            </a:r>
            <a:endParaRPr lang="es-PE" sz="1200" b="1" dirty="0">
              <a:solidFill>
                <a:schemeClr val="tx1"/>
              </a:solidFill>
              <a:latin typeface="Calibri" panose="020F0502020204030204" pitchFamily="34" charset="0"/>
              <a:cs typeface="Calibri" panose="020F0502020204030204" pitchFamily="34" charset="0"/>
            </a:endParaRPr>
          </a:p>
        </p:txBody>
      </p:sp>
      <p:sp>
        <p:nvSpPr>
          <p:cNvPr id="48" name="14 CuadroTexto">
            <a:extLst>
              <a:ext uri="{FF2B5EF4-FFF2-40B4-BE49-F238E27FC236}">
                <a16:creationId xmlns:a16="http://schemas.microsoft.com/office/drawing/2014/main" id="{5123CAF1-1A6B-C149-89EF-1A2D1A68A7BD}"/>
              </a:ext>
            </a:extLst>
          </p:cNvPr>
          <p:cNvSpPr txBox="1"/>
          <p:nvPr/>
        </p:nvSpPr>
        <p:spPr>
          <a:xfrm>
            <a:off x="1389038" y="5096795"/>
            <a:ext cx="2027428" cy="169277"/>
          </a:xfrm>
          <a:prstGeom prst="rect">
            <a:avLst/>
          </a:prstGeom>
          <a:noFill/>
        </p:spPr>
        <p:style>
          <a:lnRef idx="0">
            <a:scrgbClr r="0" g="0" b="0"/>
          </a:lnRef>
          <a:fillRef idx="0">
            <a:scrgbClr r="0" g="0" b="0"/>
          </a:fillRef>
          <a:effectRef idx="0">
            <a:scrgbClr r="0" g="0" b="0"/>
          </a:effectRef>
          <a:fontRef idx="major"/>
        </p:style>
        <p:txBody>
          <a:bodyPr wrap="squar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s-PE" sz="1100" kern="1200" dirty="0">
                <a:solidFill>
                  <a:srgbClr val="EE4639"/>
                </a:solidFill>
              </a:rPr>
              <a:t>Plazo 18 meses y 24 meses</a:t>
            </a:r>
          </a:p>
        </p:txBody>
      </p:sp>
    </p:spTree>
    <p:custDataLst>
      <p:tags r:id="rId1"/>
    </p:custDataLst>
    <p:extLst>
      <p:ext uri="{BB962C8B-B14F-4D97-AF65-F5344CB8AC3E}">
        <p14:creationId xmlns:p14="http://schemas.microsoft.com/office/powerpoint/2010/main" val="20567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6" y="912813"/>
            <a:ext cx="8172451" cy="1554272"/>
          </a:xfrm>
          <a:prstGeom prst="rect">
            <a:avLst/>
          </a:prstGeom>
        </p:spPr>
        <p:txBody>
          <a:bodyPr vert="horz" wrap="square" lIns="0" tIns="0" rIns="0" bIns="0" rtlCol="0">
            <a:spAutoFit/>
          </a:bodyPr>
          <a:lstStyle/>
          <a:p>
            <a:pPr marL="11725">
              <a:spcAft>
                <a:spcPts val="600"/>
              </a:spcAft>
              <a:buClr>
                <a:schemeClr val="tx1"/>
              </a:buClr>
              <a:buSzPct val="100000"/>
              <a:tabLst>
                <a:tab pos="121285" algn="l"/>
              </a:tabLst>
            </a:pPr>
            <a:r>
              <a:rPr lang="en-US" sz="1600" b="1" spc="-10" dirty="0">
                <a:cs typeface="Source Sans Pro"/>
              </a:rPr>
              <a:t>ADMISIÓN TEMPORAL PARA PERFECCIONAMIENTO ACTIVO</a:t>
            </a:r>
          </a:p>
          <a:p>
            <a:pPr marL="11725">
              <a:buClr>
                <a:schemeClr val="tx1"/>
              </a:buClr>
              <a:buSzPct val="100000"/>
              <a:tabLst>
                <a:tab pos="121285" algn="l"/>
              </a:tabLst>
            </a:pPr>
            <a:r>
              <a:rPr lang="en-US" sz="1600" spc="-10" dirty="0">
                <a:cs typeface="Source Sans Pro"/>
              </a:rPr>
              <a:t>Régimen aduanero que permite el ingreso de ciertas mercancías extranjeras al territorio aduanero con suspensión del pago de los derechos arancelarios y demás impuestos que gravan su importación, para ser exportadas dentro de un plazo determinado, luego de haber sufrido una transformación o elaboración, debiendo dichas mercancías estar materialmente incorporadas en el producto exportado.</a:t>
            </a:r>
          </a:p>
        </p:txBody>
      </p:sp>
      <p:sp>
        <p:nvSpPr>
          <p:cNvPr id="8" name="Rectangle 5">
            <a:extLst>
              <a:ext uri="{FF2B5EF4-FFF2-40B4-BE49-F238E27FC236}">
                <a16:creationId xmlns:a16="http://schemas.microsoft.com/office/drawing/2014/main" id="{77F1D401-A9EA-2B4D-BB9E-7095B7A4A59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2" name="Grupo 11">
            <a:extLst>
              <a:ext uri="{FF2B5EF4-FFF2-40B4-BE49-F238E27FC236}">
                <a16:creationId xmlns:a16="http://schemas.microsoft.com/office/drawing/2014/main" id="{01D906C1-D62F-734E-ABDF-097C778F4681}"/>
              </a:ext>
            </a:extLst>
          </p:cNvPr>
          <p:cNvGrpSpPr/>
          <p:nvPr/>
        </p:nvGrpSpPr>
        <p:grpSpPr>
          <a:xfrm>
            <a:off x="669886" y="2708011"/>
            <a:ext cx="7804227" cy="2525977"/>
            <a:chOff x="607129" y="2708011"/>
            <a:chExt cx="7804227" cy="2525977"/>
          </a:xfrm>
        </p:grpSpPr>
        <p:pic>
          <p:nvPicPr>
            <p:cNvPr id="4" name="Imagen 3">
              <a:extLst>
                <a:ext uri="{FF2B5EF4-FFF2-40B4-BE49-F238E27FC236}">
                  <a16:creationId xmlns:a16="http://schemas.microsoft.com/office/drawing/2014/main" id="{4682DFA1-F5C2-9F4B-A7AA-0D0331E5FEBB}"/>
                </a:ext>
              </a:extLst>
            </p:cNvPr>
            <p:cNvPicPr>
              <a:picLocks noChangeAspect="1"/>
            </p:cNvPicPr>
            <p:nvPr/>
          </p:nvPicPr>
          <p:blipFill rotWithShape="1">
            <a:blip r:embed="rId4"/>
            <a:srcRect b="13391"/>
            <a:stretch/>
          </p:blipFill>
          <p:spPr>
            <a:xfrm>
              <a:off x="4461332" y="2708011"/>
              <a:ext cx="3950024" cy="2525975"/>
            </a:xfrm>
            <a:prstGeom prst="rect">
              <a:avLst/>
            </a:prstGeom>
          </p:spPr>
        </p:pic>
        <p:pic>
          <p:nvPicPr>
            <p:cNvPr id="6" name="Imagen 5">
              <a:extLst>
                <a:ext uri="{FF2B5EF4-FFF2-40B4-BE49-F238E27FC236}">
                  <a16:creationId xmlns:a16="http://schemas.microsoft.com/office/drawing/2014/main" id="{1AF4E14F-262B-F74C-8E5C-D2B5D644FAB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7129" y="2708012"/>
              <a:ext cx="3788963" cy="2525976"/>
            </a:xfrm>
            <a:prstGeom prst="rect">
              <a:avLst/>
            </a:prstGeom>
          </p:spPr>
        </p:pic>
      </p:grpSp>
    </p:spTree>
    <p:custDataLst>
      <p:tags r:id="rId1"/>
    </p:custDataLst>
    <p:extLst>
      <p:ext uri="{BB962C8B-B14F-4D97-AF65-F5344CB8AC3E}">
        <p14:creationId xmlns:p14="http://schemas.microsoft.com/office/powerpoint/2010/main" val="165570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4FAA1901-C6FC-E846-9957-8B19CFF6DABB}"/>
              </a:ext>
            </a:extLst>
          </p:cNvPr>
          <p:cNvPicPr>
            <a:picLocks noChangeAspect="1"/>
          </p:cNvPicPr>
          <p:nvPr/>
        </p:nvPicPr>
        <p:blipFill>
          <a:blip r:embed="rId4"/>
          <a:stretch>
            <a:fillRect/>
          </a:stretch>
        </p:blipFill>
        <p:spPr>
          <a:xfrm>
            <a:off x="3840480" y="2844056"/>
            <a:ext cx="1696159" cy="1202732"/>
          </a:xfrm>
          <a:prstGeom prst="rect">
            <a:avLst/>
          </a:prstGeom>
        </p:spPr>
      </p:pic>
      <p:sp>
        <p:nvSpPr>
          <p:cNvPr id="6" name="Rectangle 5">
            <a:extLst>
              <a:ext uri="{FF2B5EF4-FFF2-40B4-BE49-F238E27FC236}">
                <a16:creationId xmlns:a16="http://schemas.microsoft.com/office/drawing/2014/main" id="{96986496-670C-6C41-BC48-02E658D1E69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0" name="Conector recto 9">
            <a:extLst>
              <a:ext uri="{FF2B5EF4-FFF2-40B4-BE49-F238E27FC236}">
                <a16:creationId xmlns:a16="http://schemas.microsoft.com/office/drawing/2014/main" id="{D3476CEF-65CD-674B-97CC-A3D1CFF724B6}"/>
              </a:ext>
            </a:extLst>
          </p:cNvPr>
          <p:cNvCxnSpPr>
            <a:cxnSpLocks/>
          </p:cNvCxnSpPr>
          <p:nvPr/>
        </p:nvCxnSpPr>
        <p:spPr>
          <a:xfrm>
            <a:off x="3840480" y="1729374"/>
            <a:ext cx="0" cy="3192483"/>
          </a:xfrm>
          <a:prstGeom prst="line">
            <a:avLst/>
          </a:prstGeom>
          <a:ln w="28575">
            <a:solidFill>
              <a:srgbClr val="EE4639"/>
            </a:solidFill>
          </a:ln>
        </p:spPr>
        <p:style>
          <a:lnRef idx="1">
            <a:schemeClr val="dk1"/>
          </a:lnRef>
          <a:fillRef idx="0">
            <a:schemeClr val="dk1"/>
          </a:fillRef>
          <a:effectRef idx="0">
            <a:schemeClr val="dk1"/>
          </a:effectRef>
          <a:fontRef idx="minor">
            <a:schemeClr val="tx1"/>
          </a:fontRef>
        </p:style>
      </p:cxnSp>
      <p:sp>
        <p:nvSpPr>
          <p:cNvPr id="11" name="Rectángulo 10">
            <a:extLst>
              <a:ext uri="{FF2B5EF4-FFF2-40B4-BE49-F238E27FC236}">
                <a16:creationId xmlns:a16="http://schemas.microsoft.com/office/drawing/2014/main" id="{CE5CF844-663A-A945-AA97-0F46FAF1412D}"/>
              </a:ext>
            </a:extLst>
          </p:cNvPr>
          <p:cNvSpPr/>
          <p:nvPr/>
        </p:nvSpPr>
        <p:spPr>
          <a:xfrm>
            <a:off x="3840479" y="2493221"/>
            <a:ext cx="1696151" cy="364279"/>
          </a:xfrm>
          <a:prstGeom prst="rect">
            <a:avLst/>
          </a:prstGeom>
          <a:solidFill>
            <a:srgbClr val="EE4639"/>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13" name="CuadroTexto 12">
            <a:extLst>
              <a:ext uri="{FF2B5EF4-FFF2-40B4-BE49-F238E27FC236}">
                <a16:creationId xmlns:a16="http://schemas.microsoft.com/office/drawing/2014/main" id="{DC317180-8E6B-3A4F-8A44-9C9E78AA01BA}"/>
              </a:ext>
            </a:extLst>
          </p:cNvPr>
          <p:cNvSpPr txBox="1"/>
          <p:nvPr/>
        </p:nvSpPr>
        <p:spPr>
          <a:xfrm>
            <a:off x="3840468" y="2493221"/>
            <a:ext cx="1696144" cy="369332"/>
          </a:xfrm>
          <a:prstGeom prst="rect">
            <a:avLst/>
          </a:prstGeom>
          <a:noFill/>
        </p:spPr>
        <p:txBody>
          <a:bodyPr wrap="square" rtlCol="0">
            <a:spAutoFit/>
          </a:bodyPr>
          <a:lstStyle/>
          <a:p>
            <a:pPr algn="ctr"/>
            <a:r>
              <a:rPr lang="es-ES_tradnl" b="1" dirty="0">
                <a:solidFill>
                  <a:schemeClr val="bg1"/>
                </a:solidFill>
              </a:rPr>
              <a:t>ADUANA</a:t>
            </a:r>
          </a:p>
        </p:txBody>
      </p:sp>
      <p:sp>
        <p:nvSpPr>
          <p:cNvPr id="14" name="Rectángulo 13">
            <a:extLst>
              <a:ext uri="{FF2B5EF4-FFF2-40B4-BE49-F238E27FC236}">
                <a16:creationId xmlns:a16="http://schemas.microsoft.com/office/drawing/2014/main" id="{BABD5183-467B-8242-AD8A-E5073079CFDD}"/>
              </a:ext>
            </a:extLst>
          </p:cNvPr>
          <p:cNvSpPr/>
          <p:nvPr/>
        </p:nvSpPr>
        <p:spPr>
          <a:xfrm>
            <a:off x="2224544" y="4396823"/>
            <a:ext cx="1326744" cy="36427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Exportación</a:t>
            </a:r>
            <a:endParaRPr lang="es-PE" sz="1200" b="1" dirty="0">
              <a:solidFill>
                <a:schemeClr val="tx1"/>
              </a:solidFill>
              <a:latin typeface="Calibri" panose="020F0502020204030204" pitchFamily="34" charset="0"/>
              <a:cs typeface="Calibri" panose="020F0502020204030204" pitchFamily="34" charset="0"/>
            </a:endParaRPr>
          </a:p>
        </p:txBody>
      </p:sp>
      <p:sp>
        <p:nvSpPr>
          <p:cNvPr id="15" name="Flecha derecha 14">
            <a:extLst>
              <a:ext uri="{FF2B5EF4-FFF2-40B4-BE49-F238E27FC236}">
                <a16:creationId xmlns:a16="http://schemas.microsoft.com/office/drawing/2014/main" id="{4144AFE4-6D94-7D4A-ACD6-698BE6EA3040}"/>
              </a:ext>
            </a:extLst>
          </p:cNvPr>
          <p:cNvSpPr/>
          <p:nvPr/>
        </p:nvSpPr>
        <p:spPr>
          <a:xfrm rot="10800000">
            <a:off x="2603685" y="3994321"/>
            <a:ext cx="525373" cy="449221"/>
          </a:xfrm>
          <a:prstGeom prst="rightArrow">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14 CuadroTexto">
            <a:extLst>
              <a:ext uri="{FF2B5EF4-FFF2-40B4-BE49-F238E27FC236}">
                <a16:creationId xmlns:a16="http://schemas.microsoft.com/office/drawing/2014/main" id="{43C1CE3C-17B3-7448-B7D4-417CFD718F71}"/>
              </a:ext>
            </a:extLst>
          </p:cNvPr>
          <p:cNvSpPr txBox="1"/>
          <p:nvPr/>
        </p:nvSpPr>
        <p:spPr>
          <a:xfrm>
            <a:off x="1382466" y="4656673"/>
            <a:ext cx="663644" cy="33855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100" b="1" kern="1200" dirty="0"/>
              <a:t>Productos </a:t>
            </a:r>
          </a:p>
          <a:p>
            <a:pPr algn="ctr"/>
            <a:r>
              <a:rPr lang="es-PE" sz="1100" b="1" kern="1200" dirty="0"/>
              <a:t>Extranjeros</a:t>
            </a:r>
          </a:p>
        </p:txBody>
      </p:sp>
      <p:grpSp>
        <p:nvGrpSpPr>
          <p:cNvPr id="17" name="Grupo 16">
            <a:extLst>
              <a:ext uri="{FF2B5EF4-FFF2-40B4-BE49-F238E27FC236}">
                <a16:creationId xmlns:a16="http://schemas.microsoft.com/office/drawing/2014/main" id="{39C1DE6E-71B9-8E4E-A03C-50DEE8C52961}"/>
              </a:ext>
            </a:extLst>
          </p:cNvPr>
          <p:cNvGrpSpPr/>
          <p:nvPr/>
        </p:nvGrpSpPr>
        <p:grpSpPr>
          <a:xfrm>
            <a:off x="1392885" y="3936950"/>
            <a:ext cx="667562" cy="667562"/>
            <a:chOff x="1392885" y="3076526"/>
            <a:chExt cx="889000" cy="889000"/>
          </a:xfrm>
        </p:grpSpPr>
        <p:sp>
          <p:nvSpPr>
            <p:cNvPr id="18" name="Elipse 17">
              <a:extLst>
                <a:ext uri="{FF2B5EF4-FFF2-40B4-BE49-F238E27FC236}">
                  <a16:creationId xmlns:a16="http://schemas.microsoft.com/office/drawing/2014/main" id="{5D4A0F01-EA52-BB48-90F6-CCF24489BD2B}"/>
                </a:ext>
              </a:extLst>
            </p:cNvPr>
            <p:cNvSpPr/>
            <p:nvPr/>
          </p:nvSpPr>
          <p:spPr>
            <a:xfrm>
              <a:off x="1392885"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9" name="Imagen 18">
              <a:extLst>
                <a:ext uri="{FF2B5EF4-FFF2-40B4-BE49-F238E27FC236}">
                  <a16:creationId xmlns:a16="http://schemas.microsoft.com/office/drawing/2014/main" id="{038895B6-B33D-2A41-BB7F-BD0E75774E31}"/>
                </a:ext>
              </a:extLst>
            </p:cNvPr>
            <p:cNvPicPr>
              <a:picLocks noChangeAspect="1"/>
            </p:cNvPicPr>
            <p:nvPr/>
          </p:nvPicPr>
          <p:blipFill>
            <a:blip r:embed="rId5"/>
            <a:stretch>
              <a:fillRect/>
            </a:stretch>
          </p:blipFill>
          <p:spPr>
            <a:xfrm>
              <a:off x="1580912" y="3212287"/>
              <a:ext cx="512945" cy="596390"/>
            </a:xfrm>
            <a:prstGeom prst="rect">
              <a:avLst/>
            </a:prstGeom>
          </p:spPr>
        </p:pic>
      </p:grpSp>
      <p:sp>
        <p:nvSpPr>
          <p:cNvPr id="20" name="14 CuadroTexto">
            <a:extLst>
              <a:ext uri="{FF2B5EF4-FFF2-40B4-BE49-F238E27FC236}">
                <a16:creationId xmlns:a16="http://schemas.microsoft.com/office/drawing/2014/main" id="{2F98B5D3-0B3E-8040-BE10-A608B20F395D}"/>
              </a:ext>
            </a:extLst>
          </p:cNvPr>
          <p:cNvSpPr txBox="1"/>
          <p:nvPr/>
        </p:nvSpPr>
        <p:spPr>
          <a:xfrm>
            <a:off x="7136193" y="4096709"/>
            <a:ext cx="678967" cy="43088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Producto</a:t>
            </a:r>
          </a:p>
          <a:p>
            <a:pPr algn="ctr"/>
            <a:r>
              <a:rPr lang="es-PE" sz="1400" b="1" dirty="0"/>
              <a:t>Peruano</a:t>
            </a:r>
            <a:endParaRPr lang="es-PE" sz="1400" b="1" kern="1200" dirty="0"/>
          </a:p>
        </p:txBody>
      </p:sp>
      <p:sp>
        <p:nvSpPr>
          <p:cNvPr id="21" name="Elipse 20">
            <a:extLst>
              <a:ext uri="{FF2B5EF4-FFF2-40B4-BE49-F238E27FC236}">
                <a16:creationId xmlns:a16="http://schemas.microsoft.com/office/drawing/2014/main" id="{4A13EA42-1F87-4645-85B7-C7B44F6ACA77}"/>
              </a:ext>
            </a:extLst>
          </p:cNvPr>
          <p:cNvSpPr/>
          <p:nvPr/>
        </p:nvSpPr>
        <p:spPr>
          <a:xfrm>
            <a:off x="7030564"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2" name="Imagen 21">
            <a:extLst>
              <a:ext uri="{FF2B5EF4-FFF2-40B4-BE49-F238E27FC236}">
                <a16:creationId xmlns:a16="http://schemas.microsoft.com/office/drawing/2014/main" id="{6706BE2A-C822-3445-B89A-11C652E74E8A}"/>
              </a:ext>
            </a:extLst>
          </p:cNvPr>
          <p:cNvPicPr>
            <a:picLocks noChangeAspect="1"/>
          </p:cNvPicPr>
          <p:nvPr/>
        </p:nvPicPr>
        <p:blipFill>
          <a:blip r:embed="rId5"/>
          <a:stretch>
            <a:fillRect/>
          </a:stretch>
        </p:blipFill>
        <p:spPr>
          <a:xfrm>
            <a:off x="7218591" y="3212287"/>
            <a:ext cx="512945" cy="596390"/>
          </a:xfrm>
          <a:prstGeom prst="rect">
            <a:avLst/>
          </a:prstGeom>
        </p:spPr>
      </p:pic>
      <p:sp>
        <p:nvSpPr>
          <p:cNvPr id="23" name="Elipse 22">
            <a:extLst>
              <a:ext uri="{FF2B5EF4-FFF2-40B4-BE49-F238E27FC236}">
                <a16:creationId xmlns:a16="http://schemas.microsoft.com/office/drawing/2014/main" id="{280027FD-87DB-6342-9E39-9F8D3C8DCF7F}"/>
              </a:ext>
            </a:extLst>
          </p:cNvPr>
          <p:cNvSpPr/>
          <p:nvPr/>
        </p:nvSpPr>
        <p:spPr>
          <a:xfrm>
            <a:off x="1300469" y="1593430"/>
            <a:ext cx="889000" cy="889000"/>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4" name="Imagen 23">
            <a:extLst>
              <a:ext uri="{FF2B5EF4-FFF2-40B4-BE49-F238E27FC236}">
                <a16:creationId xmlns:a16="http://schemas.microsoft.com/office/drawing/2014/main" id="{47472BED-4B7D-EA44-B2FF-52C4CA8CDB2B}"/>
              </a:ext>
            </a:extLst>
          </p:cNvPr>
          <p:cNvPicPr>
            <a:picLocks noChangeAspect="1"/>
          </p:cNvPicPr>
          <p:nvPr/>
        </p:nvPicPr>
        <p:blipFill>
          <a:blip r:embed="rId6"/>
          <a:stretch>
            <a:fillRect/>
          </a:stretch>
        </p:blipFill>
        <p:spPr>
          <a:xfrm>
            <a:off x="1465492" y="1762376"/>
            <a:ext cx="613451" cy="551108"/>
          </a:xfrm>
          <a:prstGeom prst="rect">
            <a:avLst/>
          </a:prstGeom>
        </p:spPr>
      </p:pic>
      <p:sp>
        <p:nvSpPr>
          <p:cNvPr id="25" name="Elipse 24">
            <a:extLst>
              <a:ext uri="{FF2B5EF4-FFF2-40B4-BE49-F238E27FC236}">
                <a16:creationId xmlns:a16="http://schemas.microsoft.com/office/drawing/2014/main" id="{93568AFB-789C-E240-9416-C3A9DD7FD6BB}"/>
              </a:ext>
            </a:extLst>
          </p:cNvPr>
          <p:cNvSpPr/>
          <p:nvPr/>
        </p:nvSpPr>
        <p:spPr>
          <a:xfrm>
            <a:off x="7013221" y="1751093"/>
            <a:ext cx="889000" cy="889000"/>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6" name="Imagen 25">
            <a:extLst>
              <a:ext uri="{FF2B5EF4-FFF2-40B4-BE49-F238E27FC236}">
                <a16:creationId xmlns:a16="http://schemas.microsoft.com/office/drawing/2014/main" id="{7237D591-2A5D-FF4E-9415-A5D30FFE5E9B}"/>
              </a:ext>
            </a:extLst>
          </p:cNvPr>
          <p:cNvPicPr>
            <a:picLocks noChangeAspect="1"/>
          </p:cNvPicPr>
          <p:nvPr/>
        </p:nvPicPr>
        <p:blipFill>
          <a:blip r:embed="rId7"/>
          <a:stretch>
            <a:fillRect/>
          </a:stretch>
        </p:blipFill>
        <p:spPr>
          <a:xfrm>
            <a:off x="7136514" y="1802925"/>
            <a:ext cx="549526" cy="785335"/>
          </a:xfrm>
          <a:prstGeom prst="rect">
            <a:avLst/>
          </a:prstGeom>
        </p:spPr>
      </p:pic>
      <p:sp>
        <p:nvSpPr>
          <p:cNvPr id="27" name="14 CuadroTexto">
            <a:extLst>
              <a:ext uri="{FF2B5EF4-FFF2-40B4-BE49-F238E27FC236}">
                <a16:creationId xmlns:a16="http://schemas.microsoft.com/office/drawing/2014/main" id="{28FAD8FC-FEAD-D246-95DA-71594DBCC6F7}"/>
              </a:ext>
            </a:extLst>
          </p:cNvPr>
          <p:cNvSpPr txBox="1"/>
          <p:nvPr/>
        </p:nvSpPr>
        <p:spPr>
          <a:xfrm>
            <a:off x="1389038" y="2555166"/>
            <a:ext cx="735779"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EXTERIOR</a:t>
            </a:r>
          </a:p>
        </p:txBody>
      </p:sp>
      <p:sp>
        <p:nvSpPr>
          <p:cNvPr id="29" name="Rectángulo redondeado 28">
            <a:extLst>
              <a:ext uri="{FF2B5EF4-FFF2-40B4-BE49-F238E27FC236}">
                <a16:creationId xmlns:a16="http://schemas.microsoft.com/office/drawing/2014/main" id="{A12CCD06-DDE2-C34B-80D2-60F302A1B333}"/>
              </a:ext>
            </a:extLst>
          </p:cNvPr>
          <p:cNvSpPr/>
          <p:nvPr/>
        </p:nvSpPr>
        <p:spPr>
          <a:xfrm>
            <a:off x="3840468" y="4185470"/>
            <a:ext cx="1696158" cy="459997"/>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Garantiza</a:t>
            </a:r>
            <a:br>
              <a:rPr lang="es-PE" sz="1400" b="1" dirty="0">
                <a:solidFill>
                  <a:schemeClr val="bg1"/>
                </a:solidFill>
                <a:latin typeface="Calibri" charset="0"/>
                <a:ea typeface="Calibri" charset="0"/>
                <a:cs typeface="Calibri" charset="0"/>
              </a:rPr>
            </a:br>
            <a:r>
              <a:rPr lang="es-PE" sz="1400" b="1" dirty="0">
                <a:solidFill>
                  <a:schemeClr val="bg1"/>
                </a:solidFill>
                <a:latin typeface="Calibri" charset="0"/>
                <a:ea typeface="Calibri" charset="0"/>
                <a:cs typeface="Calibri" charset="0"/>
              </a:rPr>
              <a:t>Tributos</a:t>
            </a:r>
          </a:p>
        </p:txBody>
      </p:sp>
      <p:sp>
        <p:nvSpPr>
          <p:cNvPr id="30" name="14 CuadroTexto">
            <a:extLst>
              <a:ext uri="{FF2B5EF4-FFF2-40B4-BE49-F238E27FC236}">
                <a16:creationId xmlns:a16="http://schemas.microsoft.com/office/drawing/2014/main" id="{8270C677-B67F-CF44-9E33-E1AF34019D6E}"/>
              </a:ext>
            </a:extLst>
          </p:cNvPr>
          <p:cNvSpPr txBox="1"/>
          <p:nvPr/>
        </p:nvSpPr>
        <p:spPr>
          <a:xfrm>
            <a:off x="7256385" y="2691110"/>
            <a:ext cx="402354"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PERÚ</a:t>
            </a:r>
          </a:p>
        </p:txBody>
      </p:sp>
      <p:sp>
        <p:nvSpPr>
          <p:cNvPr id="31" name="Flecha derecha 30">
            <a:extLst>
              <a:ext uri="{FF2B5EF4-FFF2-40B4-BE49-F238E27FC236}">
                <a16:creationId xmlns:a16="http://schemas.microsoft.com/office/drawing/2014/main" id="{9A0FA67F-69E5-1542-AB3E-5FC6D426D584}"/>
              </a:ext>
            </a:extLst>
          </p:cNvPr>
          <p:cNvSpPr/>
          <p:nvPr/>
        </p:nvSpPr>
        <p:spPr>
          <a:xfrm rot="10800000">
            <a:off x="5871138" y="3535089"/>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32" name="Grupo 31">
            <a:extLst>
              <a:ext uri="{FF2B5EF4-FFF2-40B4-BE49-F238E27FC236}">
                <a16:creationId xmlns:a16="http://schemas.microsoft.com/office/drawing/2014/main" id="{5359B106-A383-7746-8BB4-8BEA7CC99A6C}"/>
              </a:ext>
            </a:extLst>
          </p:cNvPr>
          <p:cNvGrpSpPr/>
          <p:nvPr/>
        </p:nvGrpSpPr>
        <p:grpSpPr>
          <a:xfrm>
            <a:off x="326977" y="917244"/>
            <a:ext cx="4801610" cy="394721"/>
            <a:chOff x="287221" y="917244"/>
            <a:chExt cx="5645797" cy="500394"/>
          </a:xfrm>
        </p:grpSpPr>
        <p:sp>
          <p:nvSpPr>
            <p:cNvPr id="33" name="Rectángulo redondeado 32">
              <a:extLst>
                <a:ext uri="{FF2B5EF4-FFF2-40B4-BE49-F238E27FC236}">
                  <a16:creationId xmlns:a16="http://schemas.microsoft.com/office/drawing/2014/main" id="{56A02ECD-043A-B441-8510-E3D0084EB39D}"/>
                </a:ext>
              </a:extLst>
            </p:cNvPr>
            <p:cNvSpPr/>
            <p:nvPr/>
          </p:nvSpPr>
          <p:spPr>
            <a:xfrm>
              <a:off x="503238" y="917244"/>
              <a:ext cx="5429780" cy="500394"/>
            </a:xfrm>
            <a:prstGeom prst="roundRect">
              <a:avLst>
                <a:gd name="adj" fmla="val 2484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25" algn="ctr">
                <a:buClr>
                  <a:schemeClr val="tx1"/>
                </a:buClr>
                <a:buSzPct val="100000"/>
                <a:tabLst>
                  <a:tab pos="121285" algn="l"/>
                </a:tabLst>
              </a:pPr>
              <a:r>
                <a:rPr lang="en-US" sz="1300" b="1" spc="-10" dirty="0">
                  <a:solidFill>
                    <a:schemeClr val="bg1"/>
                  </a:solidFill>
                </a:rPr>
                <a:t>ADMISIÓN TEMPORAL PARA PERFECCIONAMIENTO ACTIVO</a:t>
              </a:r>
            </a:p>
          </p:txBody>
        </p:sp>
        <p:grpSp>
          <p:nvGrpSpPr>
            <p:cNvPr id="34" name="Agrupar 14">
              <a:extLst>
                <a:ext uri="{FF2B5EF4-FFF2-40B4-BE49-F238E27FC236}">
                  <a16:creationId xmlns:a16="http://schemas.microsoft.com/office/drawing/2014/main" id="{5CAADC08-405E-2B4A-A67B-9D28430D0133}"/>
                </a:ext>
              </a:extLst>
            </p:cNvPr>
            <p:cNvGrpSpPr/>
            <p:nvPr/>
          </p:nvGrpSpPr>
          <p:grpSpPr>
            <a:xfrm>
              <a:off x="287221" y="965530"/>
              <a:ext cx="459474" cy="403823"/>
              <a:chOff x="5892512" y="2805541"/>
              <a:chExt cx="459474" cy="403823"/>
            </a:xfrm>
          </p:grpSpPr>
          <p:sp>
            <p:nvSpPr>
              <p:cNvPr id="35" name="Elipse 34">
                <a:extLst>
                  <a:ext uri="{FF2B5EF4-FFF2-40B4-BE49-F238E27FC236}">
                    <a16:creationId xmlns:a16="http://schemas.microsoft.com/office/drawing/2014/main" id="{739FF4E6-50A2-154E-B14A-D883C1B341F1}"/>
                  </a:ext>
                </a:extLst>
              </p:cNvPr>
              <p:cNvSpPr/>
              <p:nvPr/>
            </p:nvSpPr>
            <p:spPr>
              <a:xfrm>
                <a:off x="5956277" y="2824919"/>
                <a:ext cx="395709" cy="376075"/>
              </a:xfrm>
              <a:prstGeom prst="ellipse">
                <a:avLst/>
              </a:prstGeom>
              <a:solidFill>
                <a:srgbClr val="098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Elipse 35">
                <a:extLst>
                  <a:ext uri="{FF2B5EF4-FFF2-40B4-BE49-F238E27FC236}">
                    <a16:creationId xmlns:a16="http://schemas.microsoft.com/office/drawing/2014/main" id="{8D9755ED-9EB6-054D-9440-86E998BA035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7" name="Triángulo 36">
                <a:extLst>
                  <a:ext uri="{FF2B5EF4-FFF2-40B4-BE49-F238E27FC236}">
                    <a16:creationId xmlns:a16="http://schemas.microsoft.com/office/drawing/2014/main" id="{84423360-039B-9240-B528-B4DC2FF6831A}"/>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
        <p:nvSpPr>
          <p:cNvPr id="38" name="14 CuadroTexto">
            <a:extLst>
              <a:ext uri="{FF2B5EF4-FFF2-40B4-BE49-F238E27FC236}">
                <a16:creationId xmlns:a16="http://schemas.microsoft.com/office/drawing/2014/main" id="{36E36B00-322B-E647-A7A7-413221D3B19E}"/>
              </a:ext>
            </a:extLst>
          </p:cNvPr>
          <p:cNvSpPr txBox="1"/>
          <p:nvPr/>
        </p:nvSpPr>
        <p:spPr>
          <a:xfrm>
            <a:off x="1382466" y="3551442"/>
            <a:ext cx="663643" cy="33855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100" b="1" kern="1200" dirty="0"/>
              <a:t>Insumos </a:t>
            </a:r>
          </a:p>
          <a:p>
            <a:pPr algn="ctr"/>
            <a:r>
              <a:rPr lang="es-PE" sz="1100" b="1" kern="1200" dirty="0"/>
              <a:t>Extranjeros</a:t>
            </a:r>
          </a:p>
        </p:txBody>
      </p:sp>
      <p:grpSp>
        <p:nvGrpSpPr>
          <p:cNvPr id="39" name="Grupo 38">
            <a:extLst>
              <a:ext uri="{FF2B5EF4-FFF2-40B4-BE49-F238E27FC236}">
                <a16:creationId xmlns:a16="http://schemas.microsoft.com/office/drawing/2014/main" id="{01FBC581-D948-C544-A3AF-B35333D8CD25}"/>
              </a:ext>
            </a:extLst>
          </p:cNvPr>
          <p:cNvGrpSpPr/>
          <p:nvPr/>
        </p:nvGrpSpPr>
        <p:grpSpPr>
          <a:xfrm>
            <a:off x="1392885" y="2831719"/>
            <a:ext cx="667562" cy="667562"/>
            <a:chOff x="1392885" y="3076526"/>
            <a:chExt cx="889000" cy="889000"/>
          </a:xfrm>
        </p:grpSpPr>
        <p:sp>
          <p:nvSpPr>
            <p:cNvPr id="40" name="Elipse 39">
              <a:extLst>
                <a:ext uri="{FF2B5EF4-FFF2-40B4-BE49-F238E27FC236}">
                  <a16:creationId xmlns:a16="http://schemas.microsoft.com/office/drawing/2014/main" id="{7BEAB5FB-192E-8645-BB8E-E808207726E8}"/>
                </a:ext>
              </a:extLst>
            </p:cNvPr>
            <p:cNvSpPr/>
            <p:nvPr/>
          </p:nvSpPr>
          <p:spPr>
            <a:xfrm>
              <a:off x="1392885"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1" name="Imagen 40">
              <a:extLst>
                <a:ext uri="{FF2B5EF4-FFF2-40B4-BE49-F238E27FC236}">
                  <a16:creationId xmlns:a16="http://schemas.microsoft.com/office/drawing/2014/main" id="{0061A25D-C0B8-9F47-BE80-B0AD9989F2C3}"/>
                </a:ext>
              </a:extLst>
            </p:cNvPr>
            <p:cNvPicPr>
              <a:picLocks noChangeAspect="1"/>
            </p:cNvPicPr>
            <p:nvPr/>
          </p:nvPicPr>
          <p:blipFill>
            <a:blip r:embed="rId5"/>
            <a:stretch>
              <a:fillRect/>
            </a:stretch>
          </p:blipFill>
          <p:spPr>
            <a:xfrm>
              <a:off x="1580912" y="3212287"/>
              <a:ext cx="512945" cy="596390"/>
            </a:xfrm>
            <a:prstGeom prst="rect">
              <a:avLst/>
            </a:prstGeom>
          </p:spPr>
        </p:pic>
      </p:grpSp>
      <p:sp>
        <p:nvSpPr>
          <p:cNvPr id="42" name="Rectángulo 41">
            <a:extLst>
              <a:ext uri="{FF2B5EF4-FFF2-40B4-BE49-F238E27FC236}">
                <a16:creationId xmlns:a16="http://schemas.microsoft.com/office/drawing/2014/main" id="{D72F2D92-4DB3-9440-B083-0E0D766014E5}"/>
              </a:ext>
            </a:extLst>
          </p:cNvPr>
          <p:cNvSpPr/>
          <p:nvPr/>
        </p:nvSpPr>
        <p:spPr>
          <a:xfrm>
            <a:off x="2224544" y="3369302"/>
            <a:ext cx="1326744" cy="36427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Admisión</a:t>
            </a:r>
          </a:p>
          <a:p>
            <a:pPr algn="ctr"/>
            <a:r>
              <a:rPr lang="es-PE" sz="1200" b="1" dirty="0">
                <a:solidFill>
                  <a:schemeClr val="tx1"/>
                </a:solidFill>
                <a:latin typeface="Calibri" panose="020F0502020204030204" pitchFamily="34" charset="0"/>
                <a:cs typeface="Calibri" panose="020F0502020204030204" pitchFamily="34" charset="0"/>
              </a:rPr>
              <a:t>temporal</a:t>
            </a:r>
          </a:p>
        </p:txBody>
      </p:sp>
      <p:sp>
        <p:nvSpPr>
          <p:cNvPr id="43" name="Flecha derecha 42">
            <a:extLst>
              <a:ext uri="{FF2B5EF4-FFF2-40B4-BE49-F238E27FC236}">
                <a16:creationId xmlns:a16="http://schemas.microsoft.com/office/drawing/2014/main" id="{0804096F-7493-2248-B7C8-D0E8FC2BFF37}"/>
              </a:ext>
            </a:extLst>
          </p:cNvPr>
          <p:cNvSpPr/>
          <p:nvPr/>
        </p:nvSpPr>
        <p:spPr>
          <a:xfrm>
            <a:off x="2603685" y="2912943"/>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4" name="Flecha derecha 43">
            <a:extLst>
              <a:ext uri="{FF2B5EF4-FFF2-40B4-BE49-F238E27FC236}">
                <a16:creationId xmlns:a16="http://schemas.microsoft.com/office/drawing/2014/main" id="{012583F8-458B-3C4F-83CF-4A0D1405E543}"/>
              </a:ext>
            </a:extLst>
          </p:cNvPr>
          <p:cNvSpPr/>
          <p:nvPr/>
        </p:nvSpPr>
        <p:spPr>
          <a:xfrm>
            <a:off x="5871138" y="3050060"/>
            <a:ext cx="525373" cy="449221"/>
          </a:xfrm>
          <a:prstGeom prst="rightArrow">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6" name="14 CuadroTexto">
            <a:extLst>
              <a:ext uri="{FF2B5EF4-FFF2-40B4-BE49-F238E27FC236}">
                <a16:creationId xmlns:a16="http://schemas.microsoft.com/office/drawing/2014/main" id="{E5A66753-0454-2A48-AAE3-535504D6B4FD}"/>
              </a:ext>
            </a:extLst>
          </p:cNvPr>
          <p:cNvSpPr txBox="1"/>
          <p:nvPr/>
        </p:nvSpPr>
        <p:spPr>
          <a:xfrm>
            <a:off x="1389038" y="5096795"/>
            <a:ext cx="2027428" cy="169277"/>
          </a:xfrm>
          <a:prstGeom prst="rect">
            <a:avLst/>
          </a:prstGeom>
          <a:noFill/>
        </p:spPr>
        <p:style>
          <a:lnRef idx="0">
            <a:scrgbClr r="0" g="0" b="0"/>
          </a:lnRef>
          <a:fillRef idx="0">
            <a:scrgbClr r="0" g="0" b="0"/>
          </a:fillRef>
          <a:effectRef idx="0">
            <a:scrgbClr r="0" g="0" b="0"/>
          </a:effectRef>
          <a:fontRef idx="major"/>
        </p:style>
        <p:txBody>
          <a:bodyPr wrap="squar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s-PE" sz="1100" kern="1200" dirty="0">
                <a:solidFill>
                  <a:srgbClr val="EE4639"/>
                </a:solidFill>
              </a:rPr>
              <a:t>Plazo 24 meses</a:t>
            </a:r>
          </a:p>
        </p:txBody>
      </p:sp>
    </p:spTree>
    <p:custDataLst>
      <p:tags r:id="rId1"/>
    </p:custDataLst>
    <p:extLst>
      <p:ext uri="{BB962C8B-B14F-4D97-AF65-F5344CB8AC3E}">
        <p14:creationId xmlns:p14="http://schemas.microsoft.com/office/powerpoint/2010/main" val="11938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a:extLst>
              <a:ext uri="{FF2B5EF4-FFF2-40B4-BE49-F238E27FC236}">
                <a16:creationId xmlns:a16="http://schemas.microsoft.com/office/drawing/2014/main" id="{49922E14-558F-9242-B454-83131094373C}"/>
              </a:ext>
            </a:extLst>
          </p:cNvPr>
          <p:cNvPicPr>
            <a:picLocks noChangeAspect="1"/>
          </p:cNvPicPr>
          <p:nvPr/>
        </p:nvPicPr>
        <p:blipFill>
          <a:blip r:embed="rId4"/>
          <a:stretch>
            <a:fillRect/>
          </a:stretch>
        </p:blipFill>
        <p:spPr>
          <a:xfrm>
            <a:off x="2743200" y="1273175"/>
            <a:ext cx="2302034" cy="3343430"/>
          </a:xfrm>
          <a:prstGeom prst="rect">
            <a:avLst/>
          </a:prstGeom>
        </p:spPr>
      </p:pic>
      <p:sp>
        <p:nvSpPr>
          <p:cNvPr id="8" name="Rectangle 5">
            <a:extLst>
              <a:ext uri="{FF2B5EF4-FFF2-40B4-BE49-F238E27FC236}">
                <a16:creationId xmlns:a16="http://schemas.microsoft.com/office/drawing/2014/main" id="{5D26FC48-0B51-454B-AF6C-64A2574BC88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1" name="5 Conector recto de flecha">
            <a:extLst>
              <a:ext uri="{FF2B5EF4-FFF2-40B4-BE49-F238E27FC236}">
                <a16:creationId xmlns:a16="http://schemas.microsoft.com/office/drawing/2014/main" id="{BAC3E1AF-F81B-2747-90C0-FD51DB1963BE}"/>
              </a:ext>
            </a:extLst>
          </p:cNvPr>
          <p:cNvCxnSpPr>
            <a:cxnSpLocks/>
            <a:stCxn id="20" idx="2"/>
          </p:cNvCxnSpPr>
          <p:nvPr/>
        </p:nvCxnSpPr>
        <p:spPr>
          <a:xfrm flipH="1" flipV="1">
            <a:off x="1460670" y="3820199"/>
            <a:ext cx="3601872" cy="526"/>
          </a:xfrm>
          <a:prstGeom prst="straightConnector1">
            <a:avLst/>
          </a:prstGeom>
          <a:ln w="28575">
            <a:solidFill>
              <a:srgbClr val="EE4639"/>
            </a:solidFill>
            <a:prstDash val="sysDash"/>
            <a:tailEnd type="triangle"/>
          </a:ln>
        </p:spPr>
        <p:style>
          <a:lnRef idx="1">
            <a:schemeClr val="accent3"/>
          </a:lnRef>
          <a:fillRef idx="0">
            <a:schemeClr val="accent3"/>
          </a:fillRef>
          <a:effectRef idx="0">
            <a:schemeClr val="accent3"/>
          </a:effectRef>
          <a:fontRef idx="minor">
            <a:schemeClr val="tx1"/>
          </a:fontRef>
        </p:style>
      </p:cxnSp>
      <p:sp>
        <p:nvSpPr>
          <p:cNvPr id="12" name="11 CuadroTexto">
            <a:extLst>
              <a:ext uri="{FF2B5EF4-FFF2-40B4-BE49-F238E27FC236}">
                <a16:creationId xmlns:a16="http://schemas.microsoft.com/office/drawing/2014/main" id="{0716B88E-7B5B-5444-85D6-B2847E559310}"/>
              </a:ext>
            </a:extLst>
          </p:cNvPr>
          <p:cNvSpPr txBox="1"/>
          <p:nvPr/>
        </p:nvSpPr>
        <p:spPr>
          <a:xfrm>
            <a:off x="5258250" y="3681700"/>
            <a:ext cx="708848" cy="276999"/>
          </a:xfrm>
          <a:prstGeom prst="rect">
            <a:avLst/>
          </a:prstGeom>
          <a:noFill/>
        </p:spPr>
        <p:txBody>
          <a:bodyPr wrap="none" rtlCol="0">
            <a:spAutoFit/>
          </a:bodyPr>
          <a:lstStyle/>
          <a:p>
            <a:r>
              <a:rPr lang="es-PE" sz="1200" b="1" dirty="0"/>
              <a:t>BOLIVIA</a:t>
            </a:r>
          </a:p>
        </p:txBody>
      </p:sp>
      <p:sp>
        <p:nvSpPr>
          <p:cNvPr id="13" name="12 CuadroTexto">
            <a:extLst>
              <a:ext uri="{FF2B5EF4-FFF2-40B4-BE49-F238E27FC236}">
                <a16:creationId xmlns:a16="http://schemas.microsoft.com/office/drawing/2014/main" id="{63977606-7D36-7345-BBDE-72C911A09C21}"/>
              </a:ext>
            </a:extLst>
          </p:cNvPr>
          <p:cNvSpPr txBox="1"/>
          <p:nvPr/>
        </p:nvSpPr>
        <p:spPr>
          <a:xfrm>
            <a:off x="583183" y="3666837"/>
            <a:ext cx="903517" cy="276999"/>
          </a:xfrm>
          <a:prstGeom prst="rect">
            <a:avLst/>
          </a:prstGeom>
          <a:noFill/>
        </p:spPr>
        <p:txBody>
          <a:bodyPr wrap="none" rtlCol="0">
            <a:spAutoFit/>
          </a:bodyPr>
          <a:lstStyle/>
          <a:p>
            <a:r>
              <a:rPr lang="es-PE" sz="1200" b="1" dirty="0"/>
              <a:t>AUSTRALIA</a:t>
            </a:r>
          </a:p>
        </p:txBody>
      </p:sp>
      <p:sp>
        <p:nvSpPr>
          <p:cNvPr id="14" name="14 CuadroTexto">
            <a:extLst>
              <a:ext uri="{FF2B5EF4-FFF2-40B4-BE49-F238E27FC236}">
                <a16:creationId xmlns:a16="http://schemas.microsoft.com/office/drawing/2014/main" id="{840072D8-6ED1-1148-9938-D55EE532DE8D}"/>
              </a:ext>
            </a:extLst>
          </p:cNvPr>
          <p:cNvSpPr txBox="1"/>
          <p:nvPr/>
        </p:nvSpPr>
        <p:spPr>
          <a:xfrm>
            <a:off x="866794" y="1598225"/>
            <a:ext cx="599844" cy="276999"/>
          </a:xfrm>
          <a:prstGeom prst="rect">
            <a:avLst/>
          </a:prstGeom>
          <a:noFill/>
        </p:spPr>
        <p:txBody>
          <a:bodyPr wrap="none" rtlCol="0">
            <a:spAutoFit/>
          </a:bodyPr>
          <a:lstStyle/>
          <a:p>
            <a:r>
              <a:rPr lang="es-PE" sz="1200" b="1" dirty="0"/>
              <a:t>CHINA</a:t>
            </a:r>
          </a:p>
        </p:txBody>
      </p:sp>
      <p:sp>
        <p:nvSpPr>
          <p:cNvPr id="16" name="CuadroTexto 15">
            <a:extLst>
              <a:ext uri="{FF2B5EF4-FFF2-40B4-BE49-F238E27FC236}">
                <a16:creationId xmlns:a16="http://schemas.microsoft.com/office/drawing/2014/main" id="{0356E5C3-A3C1-3C42-BD36-BD8C8C1CB18B}"/>
              </a:ext>
            </a:extLst>
          </p:cNvPr>
          <p:cNvSpPr txBox="1"/>
          <p:nvPr/>
        </p:nvSpPr>
        <p:spPr>
          <a:xfrm>
            <a:off x="2488591" y="3152065"/>
            <a:ext cx="1025130" cy="400110"/>
          </a:xfrm>
          <a:prstGeom prst="rect">
            <a:avLst/>
          </a:prstGeom>
          <a:noFill/>
        </p:spPr>
        <p:txBody>
          <a:bodyPr wrap="square" rtlCol="0">
            <a:spAutoFit/>
          </a:bodyPr>
          <a:lstStyle/>
          <a:p>
            <a:pPr algn="ctr"/>
            <a:r>
              <a:rPr lang="es-PE" sz="1000" b="1" dirty="0"/>
              <a:t>Océano</a:t>
            </a:r>
          </a:p>
          <a:p>
            <a:pPr algn="ctr"/>
            <a:r>
              <a:rPr lang="es-PE" sz="1000" b="1" dirty="0"/>
              <a:t>Pacífico</a:t>
            </a:r>
          </a:p>
        </p:txBody>
      </p:sp>
      <p:sp>
        <p:nvSpPr>
          <p:cNvPr id="20" name="Conector 19">
            <a:extLst>
              <a:ext uri="{FF2B5EF4-FFF2-40B4-BE49-F238E27FC236}">
                <a16:creationId xmlns:a16="http://schemas.microsoft.com/office/drawing/2014/main" id="{8482BA3F-1937-D047-B281-7B7DC1298DBA}"/>
              </a:ext>
            </a:extLst>
          </p:cNvPr>
          <p:cNvSpPr/>
          <p:nvPr/>
        </p:nvSpPr>
        <p:spPr>
          <a:xfrm>
            <a:off x="5062542" y="3715979"/>
            <a:ext cx="201567" cy="209492"/>
          </a:xfrm>
          <a:prstGeom prst="flowChartConnector">
            <a:avLst/>
          </a:prstGeom>
          <a:solidFill>
            <a:srgbClr val="F94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cxnSp>
        <p:nvCxnSpPr>
          <p:cNvPr id="29" name="9 Conector recto de flecha">
            <a:extLst>
              <a:ext uri="{FF2B5EF4-FFF2-40B4-BE49-F238E27FC236}">
                <a16:creationId xmlns:a16="http://schemas.microsoft.com/office/drawing/2014/main" id="{DEFB79DA-EB6F-2A41-B9C4-9DC6AC05C8A8}"/>
              </a:ext>
            </a:extLst>
          </p:cNvPr>
          <p:cNvCxnSpPr>
            <a:cxnSpLocks/>
            <a:stCxn id="20" idx="2"/>
          </p:cNvCxnSpPr>
          <p:nvPr/>
        </p:nvCxnSpPr>
        <p:spPr>
          <a:xfrm flipH="1" flipV="1">
            <a:off x="1460670" y="1768346"/>
            <a:ext cx="3601872" cy="2052379"/>
          </a:xfrm>
          <a:prstGeom prst="straightConnector1">
            <a:avLst/>
          </a:prstGeom>
          <a:ln w="28575">
            <a:solidFill>
              <a:srgbClr val="EE463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Google Shape;333;p23">
            <a:extLst>
              <a:ext uri="{FF2B5EF4-FFF2-40B4-BE49-F238E27FC236}">
                <a16:creationId xmlns:a16="http://schemas.microsoft.com/office/drawing/2014/main" id="{0D4DD4D3-8B2B-9249-B419-FD760384586B}"/>
              </a:ext>
            </a:extLst>
          </p:cNvPr>
          <p:cNvSpPr/>
          <p:nvPr/>
        </p:nvSpPr>
        <p:spPr>
          <a:xfrm>
            <a:off x="5862204" y="1139497"/>
            <a:ext cx="2685584" cy="501005"/>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11430" algn="ctr">
              <a:buSzPts val="2000"/>
            </a:pPr>
            <a:r>
              <a:rPr lang="es-ES_tradnl" sz="1500" b="1" dirty="0">
                <a:solidFill>
                  <a:schemeClr val="bg1"/>
                </a:solidFill>
                <a:latin typeface="Calibri" panose="020F0502020204030204" pitchFamily="34" charset="0"/>
                <a:cs typeface="Calibri" panose="020F0502020204030204" pitchFamily="34" charset="0"/>
                <a:sym typeface="Calibri"/>
              </a:rPr>
              <a:t>TRÁNSITO</a:t>
            </a:r>
          </a:p>
        </p:txBody>
      </p:sp>
      <p:sp>
        <p:nvSpPr>
          <p:cNvPr id="33" name="Google Shape;335;p23">
            <a:extLst>
              <a:ext uri="{FF2B5EF4-FFF2-40B4-BE49-F238E27FC236}">
                <a16:creationId xmlns:a16="http://schemas.microsoft.com/office/drawing/2014/main" id="{6F02289D-C878-1442-9363-4B22BAD14A1A}"/>
              </a:ext>
            </a:extLst>
          </p:cNvPr>
          <p:cNvSpPr/>
          <p:nvPr/>
        </p:nvSpPr>
        <p:spPr>
          <a:xfrm>
            <a:off x="5862204" y="1714048"/>
            <a:ext cx="2685584" cy="1785152"/>
          </a:xfrm>
          <a:prstGeom prst="roundRect">
            <a:avLst>
              <a:gd name="adj" fmla="val 2182"/>
            </a:avLst>
          </a:prstGeom>
          <a:solidFill>
            <a:srgbClr val="D1EFF4"/>
          </a:solidFill>
          <a:ln>
            <a:noFill/>
          </a:ln>
        </p:spPr>
        <p:txBody>
          <a:bodyPr spcFirstLastPara="1" wrap="square" lIns="108000" tIns="108000" rIns="108000" bIns="45700" anchor="t" anchorCtr="0">
            <a:noAutofit/>
          </a:bodyPr>
          <a:lstStyle/>
          <a:p>
            <a:pPr marL="222250" lvl="1" indent="-134938">
              <a:buClr>
                <a:srgbClr val="00B1C2"/>
              </a:buClr>
              <a:buSzPct val="100000"/>
              <a:buFont typeface="Arial" panose="020B0604020202020204" pitchFamily="34" charset="0"/>
              <a:buChar char="•"/>
            </a:pPr>
            <a:r>
              <a:rPr lang="es-ES_tradnl" sz="1300" dirty="0">
                <a:latin typeface="Calibri" panose="020F0502020204030204" pitchFamily="34" charset="0"/>
                <a:ea typeface="+mj-lt"/>
                <a:cs typeface="Calibri" panose="020F0502020204030204" pitchFamily="34" charset="0"/>
                <a:sym typeface="Calibri"/>
              </a:rPr>
              <a:t>Régimen mediante el cual las mercancías pueden ser trasladadas sólo con destino al exterior con suspensión del pago de los tributos y en medios de transporte acreditados a operar internacionalmente.</a:t>
            </a:r>
          </a:p>
          <a:p>
            <a:pPr marL="222250" indent="-134938">
              <a:buClr>
                <a:srgbClr val="00B1C2"/>
              </a:buClr>
              <a:buSzPct val="100000"/>
              <a:buFont typeface="Arial" panose="020B0604020202020204" pitchFamily="34" charset="0"/>
              <a:buChar char="•"/>
            </a:pPr>
            <a:endParaRPr lang="es-ES_tradnl" dirty="0">
              <a:latin typeface="Calibri" panose="020F0502020204030204" pitchFamily="34" charset="0"/>
              <a:ea typeface="+mj-lt"/>
              <a:cs typeface="Calibri" panose="020F0502020204030204" pitchFamily="34" charset="0"/>
              <a:sym typeface="Calibri"/>
            </a:endParaRPr>
          </a:p>
        </p:txBody>
      </p:sp>
      <p:grpSp>
        <p:nvGrpSpPr>
          <p:cNvPr id="34" name="Agrupar 9">
            <a:extLst>
              <a:ext uri="{FF2B5EF4-FFF2-40B4-BE49-F238E27FC236}">
                <a16:creationId xmlns:a16="http://schemas.microsoft.com/office/drawing/2014/main" id="{D830B27C-470C-1843-B9BD-DC974A6F3D11}"/>
              </a:ext>
            </a:extLst>
          </p:cNvPr>
          <p:cNvGrpSpPr/>
          <p:nvPr/>
        </p:nvGrpSpPr>
        <p:grpSpPr>
          <a:xfrm>
            <a:off x="5646438" y="1188126"/>
            <a:ext cx="459474" cy="403823"/>
            <a:chOff x="5892512" y="2805541"/>
            <a:chExt cx="459474" cy="403823"/>
          </a:xfrm>
        </p:grpSpPr>
        <p:sp>
          <p:nvSpPr>
            <p:cNvPr id="41" name="Elipse 40">
              <a:extLst>
                <a:ext uri="{FF2B5EF4-FFF2-40B4-BE49-F238E27FC236}">
                  <a16:creationId xmlns:a16="http://schemas.microsoft.com/office/drawing/2014/main" id="{8ED38B5F-0200-9044-92EA-E9FFA813E3D8}"/>
                </a:ext>
              </a:extLst>
            </p:cNvPr>
            <p:cNvSpPr/>
            <p:nvPr/>
          </p:nvSpPr>
          <p:spPr>
            <a:xfrm>
              <a:off x="5956277" y="2824919"/>
              <a:ext cx="395709" cy="376075"/>
            </a:xfrm>
            <a:prstGeom prst="ellipse">
              <a:avLst/>
            </a:prstGeom>
            <a:solidFill>
              <a:srgbClr val="0B8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2" name="Elipse 41">
              <a:extLst>
                <a:ext uri="{FF2B5EF4-FFF2-40B4-BE49-F238E27FC236}">
                  <a16:creationId xmlns:a16="http://schemas.microsoft.com/office/drawing/2014/main" id="{BEF17459-27CF-3244-8E81-90F05A91285E}"/>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3" name="Triángulo 42">
              <a:extLst>
                <a:ext uri="{FF2B5EF4-FFF2-40B4-BE49-F238E27FC236}">
                  <a16:creationId xmlns:a16="http://schemas.microsoft.com/office/drawing/2014/main" id="{D01BAF79-7DD3-2D40-93DA-C2AF00F5061A}"/>
                </a:ext>
              </a:extLst>
            </p:cNvPr>
            <p:cNvSpPr/>
            <p:nvPr/>
          </p:nvSpPr>
          <p:spPr>
            <a:xfrm rot="5400000">
              <a:off x="6076285" y="2946262"/>
              <a:ext cx="186870" cy="12238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custDataLst>
      <p:tags r:id="rId1"/>
    </p:custDataLst>
    <p:extLst>
      <p:ext uri="{BB962C8B-B14F-4D97-AF65-F5344CB8AC3E}">
        <p14:creationId xmlns:p14="http://schemas.microsoft.com/office/powerpoint/2010/main" val="85510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BB5927F-1233-A542-89CC-6CD8C862E02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1389" y="481012"/>
            <a:ext cx="3924300" cy="2289620"/>
          </a:xfrm>
          <a:prstGeom prst="rect">
            <a:avLst/>
          </a:prstGeom>
        </p:spPr>
      </p:pic>
      <p:pic>
        <p:nvPicPr>
          <p:cNvPr id="6" name="Imagen 5">
            <a:extLst>
              <a:ext uri="{FF2B5EF4-FFF2-40B4-BE49-F238E27FC236}">
                <a16:creationId xmlns:a16="http://schemas.microsoft.com/office/drawing/2014/main" id="{FF9DB68D-E5E9-9047-BB82-64401FE4563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49083" y="2815654"/>
            <a:ext cx="3926605" cy="2418334"/>
          </a:xfrm>
          <a:prstGeom prst="rect">
            <a:avLst/>
          </a:prstGeom>
        </p:spPr>
      </p:pic>
      <p:sp>
        <p:nvSpPr>
          <p:cNvPr id="7" name="Rectangle 5">
            <a:extLst>
              <a:ext uri="{FF2B5EF4-FFF2-40B4-BE49-F238E27FC236}">
                <a16:creationId xmlns:a16="http://schemas.microsoft.com/office/drawing/2014/main" id="{EDE51ABB-3329-D74A-8E2D-B85210B29695}"/>
              </a:ext>
            </a:extLst>
          </p:cNvPr>
          <p:cNvSpPr/>
          <p:nvPr/>
        </p:nvSpPr>
        <p:spPr>
          <a:xfrm>
            <a:off x="503237" y="382956"/>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2" name="Google Shape;333;p23">
            <a:extLst>
              <a:ext uri="{FF2B5EF4-FFF2-40B4-BE49-F238E27FC236}">
                <a16:creationId xmlns:a16="http://schemas.microsoft.com/office/drawing/2014/main" id="{94EB08DC-05D8-E845-A0E9-1EE78BACF2CD}"/>
              </a:ext>
            </a:extLst>
          </p:cNvPr>
          <p:cNvSpPr/>
          <p:nvPr/>
        </p:nvSpPr>
        <p:spPr>
          <a:xfrm>
            <a:off x="1110697" y="1537062"/>
            <a:ext cx="2844474" cy="501005"/>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11430" algn="ctr">
              <a:buSzPts val="2000"/>
            </a:pPr>
            <a:r>
              <a:rPr lang="es-ES_tradnl" sz="1500" b="1" dirty="0">
                <a:solidFill>
                  <a:schemeClr val="bg1"/>
                </a:solidFill>
                <a:latin typeface="Calibri" panose="020F0502020204030204" pitchFamily="34" charset="0"/>
                <a:cs typeface="Calibri" panose="020F0502020204030204" pitchFamily="34" charset="0"/>
                <a:sym typeface="Calibri"/>
              </a:rPr>
              <a:t>DEPÓSITO DE ADUANAS</a:t>
            </a:r>
          </a:p>
        </p:txBody>
      </p:sp>
      <p:sp>
        <p:nvSpPr>
          <p:cNvPr id="13" name="Google Shape;335;p23">
            <a:extLst>
              <a:ext uri="{FF2B5EF4-FFF2-40B4-BE49-F238E27FC236}">
                <a16:creationId xmlns:a16="http://schemas.microsoft.com/office/drawing/2014/main" id="{715F3D23-A99A-DE45-A729-C75591895D7E}"/>
              </a:ext>
            </a:extLst>
          </p:cNvPr>
          <p:cNvSpPr/>
          <p:nvPr/>
        </p:nvSpPr>
        <p:spPr>
          <a:xfrm>
            <a:off x="1110696" y="2111613"/>
            <a:ext cx="2844475" cy="2595560"/>
          </a:xfrm>
          <a:prstGeom prst="roundRect">
            <a:avLst>
              <a:gd name="adj" fmla="val 2877"/>
            </a:avLst>
          </a:prstGeom>
          <a:solidFill>
            <a:srgbClr val="D1EFF4"/>
          </a:solidFill>
          <a:ln>
            <a:noFill/>
          </a:ln>
        </p:spPr>
        <p:txBody>
          <a:bodyPr spcFirstLastPara="1" wrap="square" lIns="108000" tIns="108000" rIns="108000" bIns="45700" anchor="t" anchorCtr="0">
            <a:noAutofit/>
          </a:bodyPr>
          <a:lstStyle/>
          <a:p>
            <a:pPr marL="222250" lvl="1" indent="-134938">
              <a:buClr>
                <a:srgbClr val="00B1C2"/>
              </a:buClr>
              <a:buSzPct val="100000"/>
              <a:buFont typeface="Arial" panose="020B0604020202020204" pitchFamily="34" charset="0"/>
              <a:buChar char="•"/>
            </a:pPr>
            <a:r>
              <a:rPr lang="es-ES_tradnl" sz="1300" dirty="0">
                <a:latin typeface="Calibri" panose="020F0502020204030204" pitchFamily="34" charset="0"/>
                <a:ea typeface="+mj-lt"/>
                <a:cs typeface="Calibri" panose="020F0502020204030204" pitchFamily="34" charset="0"/>
                <a:sym typeface="Calibri"/>
              </a:rPr>
              <a:t>Régimen que permite almacenar las mercancías que llegan al territorio aduanero bajo control de la ADUANA, en lugares autorizados, sin el pago de los derechos arancelarios y demás impuestos que gravan la importación, siempre que no hayan sido solicitadas a ningún régimen aduanero ni se encuentre en situación de abandono.</a:t>
            </a:r>
          </a:p>
          <a:p>
            <a:pPr marL="222250" indent="-134938">
              <a:buClr>
                <a:srgbClr val="00B1C2"/>
              </a:buClr>
              <a:buSzPct val="100000"/>
              <a:buFont typeface="Arial" panose="020B0604020202020204" pitchFamily="34" charset="0"/>
              <a:buChar char="•"/>
            </a:pPr>
            <a:endParaRPr lang="es-ES_tradnl" dirty="0">
              <a:latin typeface="Calibri" panose="020F0502020204030204" pitchFamily="34" charset="0"/>
              <a:ea typeface="+mj-lt"/>
              <a:cs typeface="Calibri" panose="020F0502020204030204" pitchFamily="34" charset="0"/>
              <a:sym typeface="Calibri"/>
            </a:endParaRPr>
          </a:p>
        </p:txBody>
      </p:sp>
      <p:grpSp>
        <p:nvGrpSpPr>
          <p:cNvPr id="14" name="Agrupar 9">
            <a:extLst>
              <a:ext uri="{FF2B5EF4-FFF2-40B4-BE49-F238E27FC236}">
                <a16:creationId xmlns:a16="http://schemas.microsoft.com/office/drawing/2014/main" id="{EC4C9514-91C6-5B4E-A9C8-C81440037578}"/>
              </a:ext>
            </a:extLst>
          </p:cNvPr>
          <p:cNvGrpSpPr/>
          <p:nvPr/>
        </p:nvGrpSpPr>
        <p:grpSpPr>
          <a:xfrm>
            <a:off x="894931" y="1585691"/>
            <a:ext cx="459474" cy="403823"/>
            <a:chOff x="5892512" y="2805541"/>
            <a:chExt cx="459474" cy="403823"/>
          </a:xfrm>
        </p:grpSpPr>
        <p:sp>
          <p:nvSpPr>
            <p:cNvPr id="15" name="Elipse 14">
              <a:extLst>
                <a:ext uri="{FF2B5EF4-FFF2-40B4-BE49-F238E27FC236}">
                  <a16:creationId xmlns:a16="http://schemas.microsoft.com/office/drawing/2014/main" id="{363503AD-2BAA-7140-9C11-C34F1CE5EF3F}"/>
                </a:ext>
              </a:extLst>
            </p:cNvPr>
            <p:cNvSpPr/>
            <p:nvPr/>
          </p:nvSpPr>
          <p:spPr>
            <a:xfrm>
              <a:off x="5956277" y="2824919"/>
              <a:ext cx="395709" cy="376075"/>
            </a:xfrm>
            <a:prstGeom prst="ellipse">
              <a:avLst/>
            </a:prstGeom>
            <a:solidFill>
              <a:srgbClr val="0B8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6" name="Elipse 15">
              <a:extLst>
                <a:ext uri="{FF2B5EF4-FFF2-40B4-BE49-F238E27FC236}">
                  <a16:creationId xmlns:a16="http://schemas.microsoft.com/office/drawing/2014/main" id="{5271CE0D-D7D5-FA46-B0ED-56D6442578BB}"/>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7" name="Triángulo 16">
              <a:extLst>
                <a:ext uri="{FF2B5EF4-FFF2-40B4-BE49-F238E27FC236}">
                  <a16:creationId xmlns:a16="http://schemas.microsoft.com/office/drawing/2014/main" id="{9EF9D046-4DDB-1B46-B583-03254433EAB3}"/>
                </a:ext>
              </a:extLst>
            </p:cNvPr>
            <p:cNvSpPr/>
            <p:nvPr/>
          </p:nvSpPr>
          <p:spPr>
            <a:xfrm rot="5400000">
              <a:off x="6076285" y="2946262"/>
              <a:ext cx="186870" cy="12238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Tree>
    <p:custDataLst>
      <p:tags r:id="rId1"/>
    </p:custDataLst>
    <p:extLst>
      <p:ext uri="{BB962C8B-B14F-4D97-AF65-F5344CB8AC3E}">
        <p14:creationId xmlns:p14="http://schemas.microsoft.com/office/powerpoint/2010/main" val="141440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D600CF29-0863-084F-AB93-64E97C8BA1F3}"/>
              </a:ext>
            </a:extLst>
          </p:cNvPr>
          <p:cNvPicPr>
            <a:picLocks noChangeAspect="1"/>
          </p:cNvPicPr>
          <p:nvPr/>
        </p:nvPicPr>
        <p:blipFill>
          <a:blip r:embed="rId4"/>
          <a:stretch>
            <a:fillRect/>
          </a:stretch>
        </p:blipFill>
        <p:spPr>
          <a:xfrm>
            <a:off x="3840480" y="2844056"/>
            <a:ext cx="1696159" cy="1202732"/>
          </a:xfrm>
          <a:prstGeom prst="rect">
            <a:avLst/>
          </a:prstGeom>
        </p:spPr>
      </p:pic>
      <p:sp>
        <p:nvSpPr>
          <p:cNvPr id="6" name="Rectangle 5">
            <a:extLst>
              <a:ext uri="{FF2B5EF4-FFF2-40B4-BE49-F238E27FC236}">
                <a16:creationId xmlns:a16="http://schemas.microsoft.com/office/drawing/2014/main" id="{75D812C0-D39B-0049-87C2-9608DF42CD4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0" name="Conector recto 9">
            <a:extLst>
              <a:ext uri="{FF2B5EF4-FFF2-40B4-BE49-F238E27FC236}">
                <a16:creationId xmlns:a16="http://schemas.microsoft.com/office/drawing/2014/main" id="{68ACDD21-42BE-0341-8BCB-FCDD7091406B}"/>
              </a:ext>
            </a:extLst>
          </p:cNvPr>
          <p:cNvCxnSpPr>
            <a:cxnSpLocks/>
          </p:cNvCxnSpPr>
          <p:nvPr/>
        </p:nvCxnSpPr>
        <p:spPr>
          <a:xfrm>
            <a:off x="3840480" y="1729374"/>
            <a:ext cx="0" cy="3454343"/>
          </a:xfrm>
          <a:prstGeom prst="line">
            <a:avLst/>
          </a:prstGeom>
          <a:ln w="28575">
            <a:solidFill>
              <a:srgbClr val="EE4639"/>
            </a:solidFill>
          </a:ln>
        </p:spPr>
        <p:style>
          <a:lnRef idx="1">
            <a:schemeClr val="dk1"/>
          </a:lnRef>
          <a:fillRef idx="0">
            <a:schemeClr val="dk1"/>
          </a:fillRef>
          <a:effectRef idx="0">
            <a:schemeClr val="dk1"/>
          </a:effectRef>
          <a:fontRef idx="minor">
            <a:schemeClr val="tx1"/>
          </a:fontRef>
        </p:style>
      </p:cxnSp>
      <p:sp>
        <p:nvSpPr>
          <p:cNvPr id="11" name="Rectángulo 10">
            <a:extLst>
              <a:ext uri="{FF2B5EF4-FFF2-40B4-BE49-F238E27FC236}">
                <a16:creationId xmlns:a16="http://schemas.microsoft.com/office/drawing/2014/main" id="{535069F1-778F-3542-B0F4-7C0689D04F6E}"/>
              </a:ext>
            </a:extLst>
          </p:cNvPr>
          <p:cNvSpPr/>
          <p:nvPr/>
        </p:nvSpPr>
        <p:spPr>
          <a:xfrm>
            <a:off x="3840479" y="2493221"/>
            <a:ext cx="1696151" cy="364279"/>
          </a:xfrm>
          <a:prstGeom prst="rect">
            <a:avLst/>
          </a:prstGeom>
          <a:solidFill>
            <a:srgbClr val="EE4639"/>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14" name="CuadroTexto 13">
            <a:extLst>
              <a:ext uri="{FF2B5EF4-FFF2-40B4-BE49-F238E27FC236}">
                <a16:creationId xmlns:a16="http://schemas.microsoft.com/office/drawing/2014/main" id="{2E52E436-3922-A244-A92E-15B7BB9E7F2E}"/>
              </a:ext>
            </a:extLst>
          </p:cNvPr>
          <p:cNvSpPr txBox="1"/>
          <p:nvPr/>
        </p:nvSpPr>
        <p:spPr>
          <a:xfrm>
            <a:off x="3840468" y="2488168"/>
            <a:ext cx="1696144" cy="369332"/>
          </a:xfrm>
          <a:prstGeom prst="rect">
            <a:avLst/>
          </a:prstGeom>
          <a:noFill/>
        </p:spPr>
        <p:txBody>
          <a:bodyPr wrap="square" rtlCol="0">
            <a:spAutoFit/>
          </a:bodyPr>
          <a:lstStyle/>
          <a:p>
            <a:pPr algn="ctr"/>
            <a:r>
              <a:rPr lang="es-ES_tradnl" b="1" dirty="0">
                <a:solidFill>
                  <a:schemeClr val="bg1"/>
                </a:solidFill>
              </a:rPr>
              <a:t>ADUANA</a:t>
            </a:r>
          </a:p>
        </p:txBody>
      </p:sp>
      <p:sp>
        <p:nvSpPr>
          <p:cNvPr id="15" name="Rectángulo 14">
            <a:extLst>
              <a:ext uri="{FF2B5EF4-FFF2-40B4-BE49-F238E27FC236}">
                <a16:creationId xmlns:a16="http://schemas.microsoft.com/office/drawing/2014/main" id="{3543DA2F-73F6-E34E-BCBA-D9A035679468}"/>
              </a:ext>
            </a:extLst>
          </p:cNvPr>
          <p:cNvSpPr/>
          <p:nvPr/>
        </p:nvSpPr>
        <p:spPr>
          <a:xfrm>
            <a:off x="2394947" y="3675548"/>
            <a:ext cx="1326744" cy="36427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Arribo</a:t>
            </a:r>
            <a:endParaRPr lang="es-PE" sz="1200" b="1" dirty="0">
              <a:solidFill>
                <a:schemeClr val="tx1"/>
              </a:solidFill>
              <a:latin typeface="Calibri" panose="020F0502020204030204" pitchFamily="34" charset="0"/>
              <a:cs typeface="Calibri" panose="020F0502020204030204" pitchFamily="34" charset="0"/>
            </a:endParaRPr>
          </a:p>
        </p:txBody>
      </p:sp>
      <p:sp>
        <p:nvSpPr>
          <p:cNvPr id="16" name="Flecha derecha 15">
            <a:extLst>
              <a:ext uri="{FF2B5EF4-FFF2-40B4-BE49-F238E27FC236}">
                <a16:creationId xmlns:a16="http://schemas.microsoft.com/office/drawing/2014/main" id="{9B6534B2-9F42-F74C-A142-C75FA1017067}"/>
              </a:ext>
            </a:extLst>
          </p:cNvPr>
          <p:cNvSpPr/>
          <p:nvPr/>
        </p:nvSpPr>
        <p:spPr>
          <a:xfrm>
            <a:off x="2774088" y="3226327"/>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Elipse 17">
            <a:extLst>
              <a:ext uri="{FF2B5EF4-FFF2-40B4-BE49-F238E27FC236}">
                <a16:creationId xmlns:a16="http://schemas.microsoft.com/office/drawing/2014/main" id="{4D81A43F-B603-DD43-8A4A-84F20712DB15}"/>
              </a:ext>
            </a:extLst>
          </p:cNvPr>
          <p:cNvSpPr/>
          <p:nvPr/>
        </p:nvSpPr>
        <p:spPr>
          <a:xfrm>
            <a:off x="1392885" y="3076526"/>
            <a:ext cx="889000" cy="889000"/>
          </a:xfrm>
          <a:prstGeom prst="ellipse">
            <a:avLst/>
          </a:prstGeom>
          <a:solidFill>
            <a:srgbClr val="715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0" name="14 CuadroTexto">
            <a:extLst>
              <a:ext uri="{FF2B5EF4-FFF2-40B4-BE49-F238E27FC236}">
                <a16:creationId xmlns:a16="http://schemas.microsoft.com/office/drawing/2014/main" id="{480E29F3-E8F4-D543-80A4-522826530013}"/>
              </a:ext>
            </a:extLst>
          </p:cNvPr>
          <p:cNvSpPr txBox="1"/>
          <p:nvPr/>
        </p:nvSpPr>
        <p:spPr>
          <a:xfrm>
            <a:off x="7067291" y="4013909"/>
            <a:ext cx="815543" cy="43088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Mercancía </a:t>
            </a:r>
          </a:p>
          <a:p>
            <a:pPr algn="ctr"/>
            <a:r>
              <a:rPr lang="es-PE" sz="1400" b="1" kern="1200" dirty="0"/>
              <a:t>Extranjera</a:t>
            </a:r>
          </a:p>
        </p:txBody>
      </p:sp>
      <p:sp>
        <p:nvSpPr>
          <p:cNvPr id="21" name="Elipse 20">
            <a:extLst>
              <a:ext uri="{FF2B5EF4-FFF2-40B4-BE49-F238E27FC236}">
                <a16:creationId xmlns:a16="http://schemas.microsoft.com/office/drawing/2014/main" id="{1D361A1C-8C21-344F-B457-8F24C25B8CA2}"/>
              </a:ext>
            </a:extLst>
          </p:cNvPr>
          <p:cNvSpPr/>
          <p:nvPr/>
        </p:nvSpPr>
        <p:spPr>
          <a:xfrm>
            <a:off x="7030564"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2" name="Imagen 21">
            <a:extLst>
              <a:ext uri="{FF2B5EF4-FFF2-40B4-BE49-F238E27FC236}">
                <a16:creationId xmlns:a16="http://schemas.microsoft.com/office/drawing/2014/main" id="{E35D4B38-5A04-E743-A510-3ACBE8EDEA69}"/>
              </a:ext>
            </a:extLst>
          </p:cNvPr>
          <p:cNvPicPr>
            <a:picLocks noChangeAspect="1"/>
          </p:cNvPicPr>
          <p:nvPr/>
        </p:nvPicPr>
        <p:blipFill>
          <a:blip r:embed="rId5"/>
          <a:stretch>
            <a:fillRect/>
          </a:stretch>
        </p:blipFill>
        <p:spPr>
          <a:xfrm>
            <a:off x="7218591" y="3212287"/>
            <a:ext cx="512945" cy="596390"/>
          </a:xfrm>
          <a:prstGeom prst="rect">
            <a:avLst/>
          </a:prstGeom>
        </p:spPr>
      </p:pic>
      <p:sp>
        <p:nvSpPr>
          <p:cNvPr id="23" name="Elipse 22">
            <a:extLst>
              <a:ext uri="{FF2B5EF4-FFF2-40B4-BE49-F238E27FC236}">
                <a16:creationId xmlns:a16="http://schemas.microsoft.com/office/drawing/2014/main" id="{FCF061B7-B8F8-7045-B0EE-137EC77B2267}"/>
              </a:ext>
            </a:extLst>
          </p:cNvPr>
          <p:cNvSpPr/>
          <p:nvPr/>
        </p:nvSpPr>
        <p:spPr>
          <a:xfrm>
            <a:off x="1396310" y="1729374"/>
            <a:ext cx="889000" cy="889000"/>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4" name="Imagen 23">
            <a:extLst>
              <a:ext uri="{FF2B5EF4-FFF2-40B4-BE49-F238E27FC236}">
                <a16:creationId xmlns:a16="http://schemas.microsoft.com/office/drawing/2014/main" id="{E9D25CFE-7521-6446-8347-D0A53D39E3F5}"/>
              </a:ext>
            </a:extLst>
          </p:cNvPr>
          <p:cNvPicPr>
            <a:picLocks noChangeAspect="1"/>
          </p:cNvPicPr>
          <p:nvPr/>
        </p:nvPicPr>
        <p:blipFill>
          <a:blip r:embed="rId6"/>
          <a:stretch>
            <a:fillRect/>
          </a:stretch>
        </p:blipFill>
        <p:spPr>
          <a:xfrm>
            <a:off x="1561333" y="1898320"/>
            <a:ext cx="613451" cy="551108"/>
          </a:xfrm>
          <a:prstGeom prst="rect">
            <a:avLst/>
          </a:prstGeom>
        </p:spPr>
      </p:pic>
      <p:sp>
        <p:nvSpPr>
          <p:cNvPr id="25" name="Elipse 24">
            <a:extLst>
              <a:ext uri="{FF2B5EF4-FFF2-40B4-BE49-F238E27FC236}">
                <a16:creationId xmlns:a16="http://schemas.microsoft.com/office/drawing/2014/main" id="{16F40049-1827-9C48-A64D-FED9044396BC}"/>
              </a:ext>
            </a:extLst>
          </p:cNvPr>
          <p:cNvSpPr/>
          <p:nvPr/>
        </p:nvSpPr>
        <p:spPr>
          <a:xfrm>
            <a:off x="7013221" y="1751093"/>
            <a:ext cx="889000" cy="889000"/>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6" name="Imagen 25">
            <a:extLst>
              <a:ext uri="{FF2B5EF4-FFF2-40B4-BE49-F238E27FC236}">
                <a16:creationId xmlns:a16="http://schemas.microsoft.com/office/drawing/2014/main" id="{91395FEE-7B69-4B40-84F0-0CE1EF36073B}"/>
              </a:ext>
            </a:extLst>
          </p:cNvPr>
          <p:cNvPicPr>
            <a:picLocks noChangeAspect="1"/>
          </p:cNvPicPr>
          <p:nvPr/>
        </p:nvPicPr>
        <p:blipFill>
          <a:blip r:embed="rId7"/>
          <a:stretch>
            <a:fillRect/>
          </a:stretch>
        </p:blipFill>
        <p:spPr>
          <a:xfrm>
            <a:off x="7136514" y="1802925"/>
            <a:ext cx="549526" cy="785335"/>
          </a:xfrm>
          <a:prstGeom prst="rect">
            <a:avLst/>
          </a:prstGeom>
        </p:spPr>
      </p:pic>
      <p:sp>
        <p:nvSpPr>
          <p:cNvPr id="27" name="14 CuadroTexto">
            <a:extLst>
              <a:ext uri="{FF2B5EF4-FFF2-40B4-BE49-F238E27FC236}">
                <a16:creationId xmlns:a16="http://schemas.microsoft.com/office/drawing/2014/main" id="{AC5897F5-3EAC-F946-832E-5D6DB3A4E8CA}"/>
              </a:ext>
            </a:extLst>
          </p:cNvPr>
          <p:cNvSpPr txBox="1"/>
          <p:nvPr/>
        </p:nvSpPr>
        <p:spPr>
          <a:xfrm>
            <a:off x="1443389" y="2691110"/>
            <a:ext cx="735779"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EXTERIOR</a:t>
            </a:r>
          </a:p>
        </p:txBody>
      </p:sp>
      <p:sp>
        <p:nvSpPr>
          <p:cNvPr id="29" name="Rectángulo redondeado 28">
            <a:extLst>
              <a:ext uri="{FF2B5EF4-FFF2-40B4-BE49-F238E27FC236}">
                <a16:creationId xmlns:a16="http://schemas.microsoft.com/office/drawing/2014/main" id="{4008E81A-CB20-A042-B35D-0C3BE2484D64}"/>
              </a:ext>
            </a:extLst>
          </p:cNvPr>
          <p:cNvSpPr/>
          <p:nvPr/>
        </p:nvSpPr>
        <p:spPr>
          <a:xfrm>
            <a:off x="3840468" y="4185470"/>
            <a:ext cx="1696158" cy="459997"/>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No paga Tributos</a:t>
            </a:r>
          </a:p>
        </p:txBody>
      </p:sp>
      <p:sp>
        <p:nvSpPr>
          <p:cNvPr id="30" name="14 CuadroTexto">
            <a:extLst>
              <a:ext uri="{FF2B5EF4-FFF2-40B4-BE49-F238E27FC236}">
                <a16:creationId xmlns:a16="http://schemas.microsoft.com/office/drawing/2014/main" id="{572B7C46-BE85-3E44-BDE1-0B426B10F306}"/>
              </a:ext>
            </a:extLst>
          </p:cNvPr>
          <p:cNvSpPr txBox="1"/>
          <p:nvPr/>
        </p:nvSpPr>
        <p:spPr>
          <a:xfrm>
            <a:off x="7256385" y="2691110"/>
            <a:ext cx="402354"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PERÚ</a:t>
            </a:r>
          </a:p>
        </p:txBody>
      </p:sp>
      <p:sp>
        <p:nvSpPr>
          <p:cNvPr id="31" name="Flecha derecha 30">
            <a:extLst>
              <a:ext uri="{FF2B5EF4-FFF2-40B4-BE49-F238E27FC236}">
                <a16:creationId xmlns:a16="http://schemas.microsoft.com/office/drawing/2014/main" id="{5D360D9E-619E-1140-BF1C-6A4160AA2F9E}"/>
              </a:ext>
            </a:extLst>
          </p:cNvPr>
          <p:cNvSpPr/>
          <p:nvPr/>
        </p:nvSpPr>
        <p:spPr>
          <a:xfrm>
            <a:off x="5924245" y="3226327"/>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32" name="Grupo 31">
            <a:extLst>
              <a:ext uri="{FF2B5EF4-FFF2-40B4-BE49-F238E27FC236}">
                <a16:creationId xmlns:a16="http://schemas.microsoft.com/office/drawing/2014/main" id="{4A15BE44-3720-D745-9D26-6D9A200D350A}"/>
              </a:ext>
            </a:extLst>
          </p:cNvPr>
          <p:cNvGrpSpPr/>
          <p:nvPr/>
        </p:nvGrpSpPr>
        <p:grpSpPr>
          <a:xfrm>
            <a:off x="326977" y="917244"/>
            <a:ext cx="2671395" cy="394721"/>
            <a:chOff x="287221" y="917244"/>
            <a:chExt cx="3141062" cy="500394"/>
          </a:xfrm>
        </p:grpSpPr>
        <p:sp>
          <p:nvSpPr>
            <p:cNvPr id="33" name="Rectángulo redondeado 32">
              <a:extLst>
                <a:ext uri="{FF2B5EF4-FFF2-40B4-BE49-F238E27FC236}">
                  <a16:creationId xmlns:a16="http://schemas.microsoft.com/office/drawing/2014/main" id="{4902B925-94C2-EC4D-B550-D60DF3C02C0D}"/>
                </a:ext>
              </a:extLst>
            </p:cNvPr>
            <p:cNvSpPr/>
            <p:nvPr/>
          </p:nvSpPr>
          <p:spPr>
            <a:xfrm>
              <a:off x="503237" y="917244"/>
              <a:ext cx="2925046" cy="500394"/>
            </a:xfrm>
            <a:prstGeom prst="roundRect">
              <a:avLst>
                <a:gd name="adj" fmla="val 2484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25" algn="ctr">
                <a:buClr>
                  <a:schemeClr val="tx1"/>
                </a:buClr>
                <a:buSzPct val="100000"/>
                <a:tabLst>
                  <a:tab pos="121285" algn="l"/>
                </a:tabLst>
              </a:pPr>
              <a:r>
                <a:rPr lang="en-US" sz="1400" b="1" spc="-10" dirty="0">
                  <a:solidFill>
                    <a:schemeClr val="bg1"/>
                  </a:solidFill>
                </a:rPr>
                <a:t>DEPÓSITO DE ADUANAS</a:t>
              </a:r>
            </a:p>
          </p:txBody>
        </p:sp>
        <p:grpSp>
          <p:nvGrpSpPr>
            <p:cNvPr id="34" name="Agrupar 14">
              <a:extLst>
                <a:ext uri="{FF2B5EF4-FFF2-40B4-BE49-F238E27FC236}">
                  <a16:creationId xmlns:a16="http://schemas.microsoft.com/office/drawing/2014/main" id="{4862ADEA-585C-F14E-BE62-7CAE48BA01DE}"/>
                </a:ext>
              </a:extLst>
            </p:cNvPr>
            <p:cNvGrpSpPr/>
            <p:nvPr/>
          </p:nvGrpSpPr>
          <p:grpSpPr>
            <a:xfrm>
              <a:off x="287221" y="965530"/>
              <a:ext cx="459474" cy="403823"/>
              <a:chOff x="5892512" y="2805541"/>
              <a:chExt cx="459474" cy="403823"/>
            </a:xfrm>
          </p:grpSpPr>
          <p:sp>
            <p:nvSpPr>
              <p:cNvPr id="35" name="Elipse 34">
                <a:extLst>
                  <a:ext uri="{FF2B5EF4-FFF2-40B4-BE49-F238E27FC236}">
                    <a16:creationId xmlns:a16="http://schemas.microsoft.com/office/drawing/2014/main" id="{7FB30651-182E-0642-BEB6-080623AE5D64}"/>
                  </a:ext>
                </a:extLst>
              </p:cNvPr>
              <p:cNvSpPr/>
              <p:nvPr/>
            </p:nvSpPr>
            <p:spPr>
              <a:xfrm>
                <a:off x="5956277" y="2824919"/>
                <a:ext cx="395709" cy="376075"/>
              </a:xfrm>
              <a:prstGeom prst="ellipse">
                <a:avLst/>
              </a:prstGeom>
              <a:solidFill>
                <a:srgbClr val="098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Elipse 35">
                <a:extLst>
                  <a:ext uri="{FF2B5EF4-FFF2-40B4-BE49-F238E27FC236}">
                    <a16:creationId xmlns:a16="http://schemas.microsoft.com/office/drawing/2014/main" id="{DDBAE92D-4315-2147-94DB-E01668A837B7}"/>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7" name="Triángulo 36">
                <a:extLst>
                  <a:ext uri="{FF2B5EF4-FFF2-40B4-BE49-F238E27FC236}">
                    <a16:creationId xmlns:a16="http://schemas.microsoft.com/office/drawing/2014/main" id="{5A36A195-0FA8-AB4F-B2A9-C2F9A19219C1}"/>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8" name="Imagen 7">
            <a:extLst>
              <a:ext uri="{FF2B5EF4-FFF2-40B4-BE49-F238E27FC236}">
                <a16:creationId xmlns:a16="http://schemas.microsoft.com/office/drawing/2014/main" id="{B51CEF10-5575-AF47-996D-A58D60159B3B}"/>
              </a:ext>
            </a:extLst>
          </p:cNvPr>
          <p:cNvPicPr>
            <a:picLocks noChangeAspect="1"/>
          </p:cNvPicPr>
          <p:nvPr/>
        </p:nvPicPr>
        <p:blipFill>
          <a:blip r:embed="rId8"/>
          <a:stretch>
            <a:fillRect/>
          </a:stretch>
        </p:blipFill>
        <p:spPr>
          <a:xfrm>
            <a:off x="1518447" y="3257885"/>
            <a:ext cx="668454" cy="457085"/>
          </a:xfrm>
          <a:prstGeom prst="rect">
            <a:avLst/>
          </a:prstGeom>
        </p:spPr>
      </p:pic>
      <p:sp>
        <p:nvSpPr>
          <p:cNvPr id="38" name="14 CuadroTexto">
            <a:extLst>
              <a:ext uri="{FF2B5EF4-FFF2-40B4-BE49-F238E27FC236}">
                <a16:creationId xmlns:a16="http://schemas.microsoft.com/office/drawing/2014/main" id="{EE3F5A17-9551-9645-87FC-B6AF1A8B6F89}"/>
              </a:ext>
            </a:extLst>
          </p:cNvPr>
          <p:cNvSpPr txBox="1"/>
          <p:nvPr/>
        </p:nvSpPr>
        <p:spPr>
          <a:xfrm>
            <a:off x="7140100" y="4639359"/>
            <a:ext cx="669927"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Depósito</a:t>
            </a:r>
          </a:p>
        </p:txBody>
      </p:sp>
      <p:sp>
        <p:nvSpPr>
          <p:cNvPr id="39" name="Rectángulo redondeado 38">
            <a:extLst>
              <a:ext uri="{FF2B5EF4-FFF2-40B4-BE49-F238E27FC236}">
                <a16:creationId xmlns:a16="http://schemas.microsoft.com/office/drawing/2014/main" id="{DEAC4A12-9A41-2546-A5EE-E6CA09A70642}"/>
              </a:ext>
            </a:extLst>
          </p:cNvPr>
          <p:cNvSpPr/>
          <p:nvPr/>
        </p:nvSpPr>
        <p:spPr>
          <a:xfrm>
            <a:off x="6806318" y="2957571"/>
            <a:ext cx="1319916" cy="1620047"/>
          </a:xfrm>
          <a:prstGeom prst="roundRect">
            <a:avLst>
              <a:gd name="adj" fmla="val 6657"/>
            </a:avLst>
          </a:prstGeom>
          <a:noFill/>
          <a:ln>
            <a:solidFill>
              <a:srgbClr val="8087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s-PE" sz="1400" b="1" dirty="0">
              <a:solidFill>
                <a:schemeClr val="bg1"/>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59413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828800" y="-494675"/>
            <a:ext cx="914400" cy="914400"/>
          </a:xfrm>
          <a:prstGeom prst="rect">
            <a:avLst/>
          </a:prstGeom>
        </p:spPr>
        <p:txBody>
          <a:bodyPr wrap="none" lIns="91425" tIns="91425" rIns="91425" bIns="91425" rtlCol="0" anchor="t" anchorCtr="0">
            <a:noAutofit/>
          </a:bodyPr>
          <a:lstStyle/>
          <a:p>
            <a:pPr marL="174625" indent="-174625">
              <a:spcBef>
                <a:spcPts val="0"/>
              </a:spcBef>
              <a:buSzPct val="100000"/>
            </a:pPr>
            <a:endParaRPr lang="es-ES_tradnl" sz="1500" dirty="0">
              <a:latin typeface="Calibri"/>
              <a:cs typeface="Calibri"/>
            </a:endParaRPr>
          </a:p>
        </p:txBody>
      </p:sp>
      <p:sp>
        <p:nvSpPr>
          <p:cNvPr id="8" name="Rectangle 5">
            <a:extLst>
              <a:ext uri="{FF2B5EF4-FFF2-40B4-BE49-F238E27FC236}">
                <a16:creationId xmlns:a16="http://schemas.microsoft.com/office/drawing/2014/main" id="{7D592D63-31B3-5D45-A7CF-E9F085EA683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0" name="Google Shape;333;p23">
            <a:extLst>
              <a:ext uri="{FF2B5EF4-FFF2-40B4-BE49-F238E27FC236}">
                <a16:creationId xmlns:a16="http://schemas.microsoft.com/office/drawing/2014/main" id="{EFA93F9F-3EF6-D74A-AFBF-E95EECE2B69A}"/>
              </a:ext>
            </a:extLst>
          </p:cNvPr>
          <p:cNvSpPr/>
          <p:nvPr/>
        </p:nvSpPr>
        <p:spPr>
          <a:xfrm>
            <a:off x="1110697" y="1537062"/>
            <a:ext cx="2844474" cy="501005"/>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11430" algn="ctr">
              <a:buSzPts val="2000"/>
            </a:pPr>
            <a:r>
              <a:rPr lang="es-ES_tradnl" sz="1500" b="1" dirty="0">
                <a:solidFill>
                  <a:schemeClr val="bg1"/>
                </a:solidFill>
                <a:latin typeface="Calibri" panose="020F0502020204030204" pitchFamily="34" charset="0"/>
                <a:cs typeface="Calibri" panose="020F0502020204030204" pitchFamily="34" charset="0"/>
                <a:sym typeface="Calibri"/>
              </a:rPr>
              <a:t>TRANSBORDO</a:t>
            </a:r>
          </a:p>
        </p:txBody>
      </p:sp>
      <p:sp>
        <p:nvSpPr>
          <p:cNvPr id="11" name="Google Shape;335;p23">
            <a:extLst>
              <a:ext uri="{FF2B5EF4-FFF2-40B4-BE49-F238E27FC236}">
                <a16:creationId xmlns:a16="http://schemas.microsoft.com/office/drawing/2014/main" id="{D8E9081B-D568-CD46-A863-8E2FD031609A}"/>
              </a:ext>
            </a:extLst>
          </p:cNvPr>
          <p:cNvSpPr/>
          <p:nvPr/>
        </p:nvSpPr>
        <p:spPr>
          <a:xfrm>
            <a:off x="1110696" y="2111613"/>
            <a:ext cx="2844475" cy="1999211"/>
          </a:xfrm>
          <a:prstGeom prst="roundRect">
            <a:avLst>
              <a:gd name="adj" fmla="val 2877"/>
            </a:avLst>
          </a:prstGeom>
          <a:solidFill>
            <a:srgbClr val="D1EFF4"/>
          </a:solidFill>
          <a:ln>
            <a:noFill/>
          </a:ln>
        </p:spPr>
        <p:txBody>
          <a:bodyPr spcFirstLastPara="1" wrap="square" lIns="108000" tIns="108000" rIns="108000" bIns="45700" anchor="t" anchorCtr="0">
            <a:noAutofit/>
          </a:bodyPr>
          <a:lstStyle/>
          <a:p>
            <a:pPr marL="222250" lvl="1" indent="-134938">
              <a:buClr>
                <a:srgbClr val="00B1C2"/>
              </a:buClr>
              <a:buSzPct val="100000"/>
              <a:buFont typeface="Arial" panose="020B0604020202020204" pitchFamily="34" charset="0"/>
              <a:buChar char="•"/>
            </a:pPr>
            <a:r>
              <a:rPr lang="es-ES_tradnl" sz="1300" dirty="0">
                <a:latin typeface="Calibri" panose="020F0502020204030204" pitchFamily="34" charset="0"/>
                <a:ea typeface="+mj-lt"/>
                <a:cs typeface="Calibri" panose="020F0502020204030204" pitchFamily="34" charset="0"/>
                <a:sym typeface="Calibri"/>
              </a:rPr>
              <a:t>Régimen por el cual bajo control de ADUANAS se efectúa la transferencia de mercancías con destino al extranjero, del medio de transporte utilizado para la llegada a aquel utilizado para su salida, con la sola presentación de la copia manifiesto.</a:t>
            </a:r>
          </a:p>
          <a:p>
            <a:pPr marL="222250" indent="-134938">
              <a:buClr>
                <a:srgbClr val="00B1C2"/>
              </a:buClr>
              <a:buSzPct val="100000"/>
              <a:buFont typeface="Arial" panose="020B0604020202020204" pitchFamily="34" charset="0"/>
              <a:buChar char="•"/>
            </a:pPr>
            <a:endParaRPr lang="es-ES_tradnl" dirty="0">
              <a:latin typeface="Calibri" panose="020F0502020204030204" pitchFamily="34" charset="0"/>
              <a:ea typeface="+mj-lt"/>
              <a:cs typeface="Calibri" panose="020F0502020204030204" pitchFamily="34" charset="0"/>
              <a:sym typeface="Calibri"/>
            </a:endParaRPr>
          </a:p>
        </p:txBody>
      </p:sp>
      <p:grpSp>
        <p:nvGrpSpPr>
          <p:cNvPr id="14" name="Agrupar 9">
            <a:extLst>
              <a:ext uri="{FF2B5EF4-FFF2-40B4-BE49-F238E27FC236}">
                <a16:creationId xmlns:a16="http://schemas.microsoft.com/office/drawing/2014/main" id="{D32F906E-EF10-254E-80B0-FD8370B5C550}"/>
              </a:ext>
            </a:extLst>
          </p:cNvPr>
          <p:cNvGrpSpPr/>
          <p:nvPr/>
        </p:nvGrpSpPr>
        <p:grpSpPr>
          <a:xfrm>
            <a:off x="894931" y="1585691"/>
            <a:ext cx="459474" cy="403823"/>
            <a:chOff x="5892512" y="2805541"/>
            <a:chExt cx="459474" cy="403823"/>
          </a:xfrm>
        </p:grpSpPr>
        <p:sp>
          <p:nvSpPr>
            <p:cNvPr id="15" name="Elipse 14">
              <a:extLst>
                <a:ext uri="{FF2B5EF4-FFF2-40B4-BE49-F238E27FC236}">
                  <a16:creationId xmlns:a16="http://schemas.microsoft.com/office/drawing/2014/main" id="{70A9FA1F-884D-0640-B03C-DFB2CBEFC200}"/>
                </a:ext>
              </a:extLst>
            </p:cNvPr>
            <p:cNvSpPr/>
            <p:nvPr/>
          </p:nvSpPr>
          <p:spPr>
            <a:xfrm>
              <a:off x="5956277" y="2824919"/>
              <a:ext cx="395709" cy="376075"/>
            </a:xfrm>
            <a:prstGeom prst="ellipse">
              <a:avLst/>
            </a:prstGeom>
            <a:solidFill>
              <a:srgbClr val="0B8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6" name="Elipse 15">
              <a:extLst>
                <a:ext uri="{FF2B5EF4-FFF2-40B4-BE49-F238E27FC236}">
                  <a16:creationId xmlns:a16="http://schemas.microsoft.com/office/drawing/2014/main" id="{CD771F07-65C7-364B-8E62-BE2EFFFF838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7" name="Triángulo 16">
              <a:extLst>
                <a:ext uri="{FF2B5EF4-FFF2-40B4-BE49-F238E27FC236}">
                  <a16:creationId xmlns:a16="http://schemas.microsoft.com/office/drawing/2014/main" id="{28BDC223-304C-0A4A-8377-FEC26A40BBED}"/>
                </a:ext>
              </a:extLst>
            </p:cNvPr>
            <p:cNvSpPr/>
            <p:nvPr/>
          </p:nvSpPr>
          <p:spPr>
            <a:xfrm rot="5400000">
              <a:off x="6076285" y="2946262"/>
              <a:ext cx="186870" cy="12238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pic>
        <p:nvPicPr>
          <p:cNvPr id="4" name="Imagen 3">
            <a:extLst>
              <a:ext uri="{FF2B5EF4-FFF2-40B4-BE49-F238E27FC236}">
                <a16:creationId xmlns:a16="http://schemas.microsoft.com/office/drawing/2014/main" id="{D8C72E3A-9D07-D446-94A3-D9372FB957A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1388" y="481013"/>
            <a:ext cx="3934486" cy="2305050"/>
          </a:xfrm>
          <a:prstGeom prst="rect">
            <a:avLst/>
          </a:prstGeom>
        </p:spPr>
      </p:pic>
      <p:pic>
        <p:nvPicPr>
          <p:cNvPr id="19" name="Imagen 18">
            <a:extLst>
              <a:ext uri="{FF2B5EF4-FFF2-40B4-BE49-F238E27FC236}">
                <a16:creationId xmlns:a16="http://schemas.microsoft.com/office/drawing/2014/main" id="{6577D0E7-9329-D044-A0D4-EF1F3FD1442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1388" y="2820988"/>
            <a:ext cx="3934486" cy="2413000"/>
          </a:xfrm>
          <a:prstGeom prst="rect">
            <a:avLst/>
          </a:prstGeom>
        </p:spPr>
      </p:pic>
    </p:spTree>
    <p:custDataLst>
      <p:tags r:id="rId1"/>
    </p:custDataLst>
    <p:extLst>
      <p:ext uri="{BB962C8B-B14F-4D97-AF65-F5344CB8AC3E}">
        <p14:creationId xmlns:p14="http://schemas.microsoft.com/office/powerpoint/2010/main" val="11707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5B9CB14-A527-6747-AB61-99A93545BDC5}"/>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object 7">
            <a:extLst>
              <a:ext uri="{FF2B5EF4-FFF2-40B4-BE49-F238E27FC236}">
                <a16:creationId xmlns:a16="http://schemas.microsoft.com/office/drawing/2014/main" id="{C61A5C39-0562-1645-A5D3-7F3D079FA50E}"/>
              </a:ext>
            </a:extLst>
          </p:cNvPr>
          <p:cNvSpPr txBox="1"/>
          <p:nvPr/>
        </p:nvSpPr>
        <p:spPr>
          <a:xfrm>
            <a:off x="1282298" y="918372"/>
            <a:ext cx="5704363" cy="2554545"/>
          </a:xfrm>
          <a:prstGeom prst="rect">
            <a:avLst/>
          </a:prstGeom>
        </p:spPr>
        <p:txBody>
          <a:bodyPr vert="horz" wrap="square" lIns="0" tIns="0" rIns="0" bIns="0" rtlCol="0">
            <a:spAutoFit/>
          </a:bodyPr>
          <a:lstStyle/>
          <a:p>
            <a:pPr marL="11725">
              <a:buClr>
                <a:schemeClr val="tx1"/>
              </a:buClr>
              <a:buSzPct val="100000"/>
              <a:tabLst>
                <a:tab pos="121285" algn="l"/>
              </a:tabLst>
            </a:pPr>
            <a:r>
              <a:rPr lang="es-ES_tradnl" sz="1400" spc="-10" dirty="0">
                <a:cs typeface="Source Sans Pro"/>
              </a:rPr>
              <a:t>La logística internacional se ha convertido en uno de los sectores claves en el actual entorno económico mundial, debido a la importancia de esta actividad en los movimientos de globalización económica internacional (comercio exterior), nuevas tecnologías (Internet) y soporte a la actividad industrial.</a:t>
            </a:r>
            <a:br>
              <a:rPr lang="es-ES_tradnl" sz="1400" spc="-10" dirty="0">
                <a:cs typeface="Source Sans Pro"/>
              </a:rPr>
            </a:br>
            <a:endParaRPr lang="es-ES_tradnl" sz="1400" spc="-10" dirty="0">
              <a:cs typeface="Source Sans Pro"/>
            </a:endParaRPr>
          </a:p>
          <a:p>
            <a:pPr marL="11725">
              <a:buClr>
                <a:schemeClr val="tx1"/>
              </a:buClr>
              <a:buSzPct val="100000"/>
              <a:tabLst>
                <a:tab pos="121285" algn="l"/>
              </a:tabLst>
            </a:pPr>
            <a:r>
              <a:rPr lang="es-ES_tradnl" sz="1400" spc="-10" dirty="0">
                <a:cs typeface="Source Sans Pro"/>
              </a:rPr>
              <a:t>Esto supone que una infraestructura logística internacional adecuada es un elemento imprescindible para el posicionamiento de cualquier país en el panorama económico internacional.</a:t>
            </a:r>
          </a:p>
          <a:p>
            <a:pPr marL="11725">
              <a:buClr>
                <a:schemeClr val="tx1"/>
              </a:buClr>
              <a:buSzPct val="100000"/>
              <a:tabLst>
                <a:tab pos="121285" algn="l"/>
              </a:tabLst>
            </a:pPr>
            <a:endParaRPr lang="es-ES_tradnl" sz="1400" spc="-10" dirty="0">
              <a:cs typeface="Source Sans Pro"/>
            </a:endParaRPr>
          </a:p>
          <a:p>
            <a:pPr marL="11725">
              <a:buClr>
                <a:schemeClr val="tx1"/>
              </a:buClr>
              <a:buSzPct val="100000"/>
              <a:tabLst>
                <a:tab pos="121285" algn="l"/>
              </a:tabLst>
            </a:pPr>
            <a:r>
              <a:rPr lang="es-ES_tradnl" sz="1400" spc="-10" dirty="0">
                <a:cs typeface="Source Sans Pro"/>
              </a:rPr>
              <a:t>En esta sesión:</a:t>
            </a:r>
          </a:p>
          <a:p>
            <a:pPr marL="177800" lvl="1" indent="-165100">
              <a:buClr>
                <a:srgbClr val="EE4639"/>
              </a:buClr>
              <a:buSzPts val="1600"/>
              <a:buFont typeface="Arial" charset="0"/>
              <a:buChar char="•"/>
              <a:tabLst>
                <a:tab pos="120650" algn="l"/>
              </a:tabLst>
            </a:pPr>
            <a:r>
              <a:rPr lang="es-ES_tradnl" sz="1300" b="1" spc="-10" dirty="0">
                <a:solidFill>
                  <a:srgbClr val="262626"/>
                </a:solidFill>
                <a:latin typeface="Calibri" charset="0"/>
                <a:cs typeface="Calibri" charset="0"/>
              </a:rPr>
              <a:t>Conocerás</a:t>
            </a:r>
            <a:r>
              <a:rPr lang="es-ES_tradnl" sz="1300" spc="-10" dirty="0">
                <a:solidFill>
                  <a:srgbClr val="262626"/>
                </a:solidFill>
                <a:latin typeface="Calibri" charset="0"/>
                <a:cs typeface="Calibri" charset="0"/>
              </a:rPr>
              <a:t> cómo se aplican los INCOTERMS 2020 en las importaciones y exportaciones. </a:t>
            </a:r>
          </a:p>
        </p:txBody>
      </p:sp>
      <p:pic>
        <p:nvPicPr>
          <p:cNvPr id="12" name="Imagen 11">
            <a:extLst>
              <a:ext uri="{FF2B5EF4-FFF2-40B4-BE49-F238E27FC236}">
                <a16:creationId xmlns:a16="http://schemas.microsoft.com/office/drawing/2014/main" id="{3081F437-0ED1-4841-AA14-B542AC6ADDE9}"/>
              </a:ext>
            </a:extLst>
          </p:cNvPr>
          <p:cNvPicPr>
            <a:picLocks noChangeAspect="1"/>
          </p:cNvPicPr>
          <p:nvPr/>
        </p:nvPicPr>
        <p:blipFill>
          <a:blip r:embed="rId3"/>
          <a:stretch>
            <a:fillRect/>
          </a:stretch>
        </p:blipFill>
        <p:spPr>
          <a:xfrm>
            <a:off x="1010839" y="954885"/>
            <a:ext cx="117851" cy="121369"/>
          </a:xfrm>
          <a:prstGeom prst="rect">
            <a:avLst/>
          </a:prstGeom>
        </p:spPr>
      </p:pic>
      <p:pic>
        <p:nvPicPr>
          <p:cNvPr id="13" name="Imagen 12">
            <a:extLst>
              <a:ext uri="{FF2B5EF4-FFF2-40B4-BE49-F238E27FC236}">
                <a16:creationId xmlns:a16="http://schemas.microsoft.com/office/drawing/2014/main" id="{3576245B-8362-A34A-B55E-AFEFCB1EC429}"/>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4" name="Rectángulo 13">
            <a:extLst>
              <a:ext uri="{FF2B5EF4-FFF2-40B4-BE49-F238E27FC236}">
                <a16:creationId xmlns:a16="http://schemas.microsoft.com/office/drawing/2014/main" id="{1D92ED53-E964-3942-B777-EE3C3EF8133E}"/>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Rectangle 5">
            <a:extLst>
              <a:ext uri="{FF2B5EF4-FFF2-40B4-BE49-F238E27FC236}">
                <a16:creationId xmlns:a16="http://schemas.microsoft.com/office/drawing/2014/main" id="{ED0B5B2F-8A73-3340-A228-D85B52C10D9F}"/>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7" name="Imagen 16">
            <a:extLst>
              <a:ext uri="{FF2B5EF4-FFF2-40B4-BE49-F238E27FC236}">
                <a16:creationId xmlns:a16="http://schemas.microsoft.com/office/drawing/2014/main" id="{7E6B050D-5D02-A041-A028-58E7EBFB0DF2}"/>
              </a:ext>
            </a:extLst>
          </p:cNvPr>
          <p:cNvPicPr>
            <a:picLocks noChangeAspect="1"/>
          </p:cNvPicPr>
          <p:nvPr/>
        </p:nvPicPr>
        <p:blipFill>
          <a:blip r:embed="rId3"/>
          <a:stretch>
            <a:fillRect/>
          </a:stretch>
        </p:blipFill>
        <p:spPr>
          <a:xfrm>
            <a:off x="1010839" y="2018141"/>
            <a:ext cx="117851" cy="121369"/>
          </a:xfrm>
          <a:prstGeom prst="rect">
            <a:avLst/>
          </a:prstGeom>
        </p:spPr>
      </p:pic>
      <p:pic>
        <p:nvPicPr>
          <p:cNvPr id="18" name="Imagen 17">
            <a:extLst>
              <a:ext uri="{FF2B5EF4-FFF2-40B4-BE49-F238E27FC236}">
                <a16:creationId xmlns:a16="http://schemas.microsoft.com/office/drawing/2014/main" id="{2D33C89D-14A6-134F-8AC6-0B4A99BACA13}"/>
              </a:ext>
            </a:extLst>
          </p:cNvPr>
          <p:cNvPicPr>
            <a:picLocks noChangeAspect="1"/>
          </p:cNvPicPr>
          <p:nvPr/>
        </p:nvPicPr>
        <p:blipFill>
          <a:blip r:embed="rId3"/>
          <a:stretch>
            <a:fillRect/>
          </a:stretch>
        </p:blipFill>
        <p:spPr>
          <a:xfrm>
            <a:off x="1010839" y="2879378"/>
            <a:ext cx="117851" cy="121369"/>
          </a:xfrm>
          <a:prstGeom prst="rect">
            <a:avLst/>
          </a:prstGeom>
        </p:spPr>
      </p:pic>
      <p:pic>
        <p:nvPicPr>
          <p:cNvPr id="16" name="Imagen 15">
            <a:extLst>
              <a:ext uri="{FF2B5EF4-FFF2-40B4-BE49-F238E27FC236}">
                <a16:creationId xmlns:a16="http://schemas.microsoft.com/office/drawing/2014/main" id="{5AAA2BA9-CDCA-FE46-86E7-73594C988F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28224" y="3559959"/>
            <a:ext cx="2280596" cy="1519787"/>
          </a:xfrm>
          <a:prstGeom prst="rect">
            <a:avLst/>
          </a:prstGeom>
        </p:spPr>
      </p:pic>
      <p:pic>
        <p:nvPicPr>
          <p:cNvPr id="4" name="Imagen 3">
            <a:extLst>
              <a:ext uri="{FF2B5EF4-FFF2-40B4-BE49-F238E27FC236}">
                <a16:creationId xmlns:a16="http://schemas.microsoft.com/office/drawing/2014/main" id="{60C5D7EA-A55A-CF49-9749-79B00C151A0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298" y="3559959"/>
            <a:ext cx="3229545" cy="1519786"/>
          </a:xfrm>
          <a:prstGeom prst="rect">
            <a:avLst/>
          </a:prstGeom>
        </p:spPr>
      </p:pic>
    </p:spTree>
    <p:custDataLst>
      <p:tags r:id="rId1"/>
    </p:custDataLst>
    <p:extLst>
      <p:ext uri="{BB962C8B-B14F-4D97-AF65-F5344CB8AC3E}">
        <p14:creationId xmlns:p14="http://schemas.microsoft.com/office/powerpoint/2010/main" val="378973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39078C16-B604-A34E-90A6-D9684D64DBB3}"/>
              </a:ext>
            </a:extLst>
          </p:cNvPr>
          <p:cNvPicPr>
            <a:picLocks noChangeAspect="1"/>
          </p:cNvPicPr>
          <p:nvPr/>
        </p:nvPicPr>
        <p:blipFill>
          <a:blip r:embed="rId4"/>
          <a:stretch>
            <a:fillRect/>
          </a:stretch>
        </p:blipFill>
        <p:spPr>
          <a:xfrm>
            <a:off x="3840480" y="2844056"/>
            <a:ext cx="1696159" cy="1202732"/>
          </a:xfrm>
          <a:prstGeom prst="rect">
            <a:avLst/>
          </a:prstGeom>
        </p:spPr>
      </p:pic>
      <p:sp>
        <p:nvSpPr>
          <p:cNvPr id="7" name="Rectangle 5">
            <a:extLst>
              <a:ext uri="{FF2B5EF4-FFF2-40B4-BE49-F238E27FC236}">
                <a16:creationId xmlns:a16="http://schemas.microsoft.com/office/drawing/2014/main" id="{BCBF781A-7D42-F149-9264-62F74028EF2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8" name="Conector recto 7">
            <a:extLst>
              <a:ext uri="{FF2B5EF4-FFF2-40B4-BE49-F238E27FC236}">
                <a16:creationId xmlns:a16="http://schemas.microsoft.com/office/drawing/2014/main" id="{5857ECEF-832B-204F-B700-F97A7CC105C8}"/>
              </a:ext>
            </a:extLst>
          </p:cNvPr>
          <p:cNvCxnSpPr>
            <a:cxnSpLocks/>
          </p:cNvCxnSpPr>
          <p:nvPr/>
        </p:nvCxnSpPr>
        <p:spPr>
          <a:xfrm>
            <a:off x="3840480" y="1729374"/>
            <a:ext cx="0" cy="3454343"/>
          </a:xfrm>
          <a:prstGeom prst="line">
            <a:avLst/>
          </a:prstGeom>
          <a:ln w="28575">
            <a:solidFill>
              <a:srgbClr val="EE4639"/>
            </a:solidFill>
          </a:ln>
        </p:spPr>
        <p:style>
          <a:lnRef idx="1">
            <a:schemeClr val="dk1"/>
          </a:lnRef>
          <a:fillRef idx="0">
            <a:schemeClr val="dk1"/>
          </a:fillRef>
          <a:effectRef idx="0">
            <a:schemeClr val="dk1"/>
          </a:effectRef>
          <a:fontRef idx="minor">
            <a:schemeClr val="tx1"/>
          </a:fontRef>
        </p:style>
      </p:cxnSp>
      <p:sp>
        <p:nvSpPr>
          <p:cNvPr id="10" name="Rectángulo 9">
            <a:extLst>
              <a:ext uri="{FF2B5EF4-FFF2-40B4-BE49-F238E27FC236}">
                <a16:creationId xmlns:a16="http://schemas.microsoft.com/office/drawing/2014/main" id="{2188F4A2-4127-AE49-B268-BB0037E89A23}"/>
              </a:ext>
            </a:extLst>
          </p:cNvPr>
          <p:cNvSpPr/>
          <p:nvPr/>
        </p:nvSpPr>
        <p:spPr>
          <a:xfrm>
            <a:off x="3840479" y="2493221"/>
            <a:ext cx="1696151" cy="364279"/>
          </a:xfrm>
          <a:prstGeom prst="rect">
            <a:avLst/>
          </a:prstGeom>
          <a:solidFill>
            <a:srgbClr val="EE4639"/>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11" name="CuadroTexto 10">
            <a:extLst>
              <a:ext uri="{FF2B5EF4-FFF2-40B4-BE49-F238E27FC236}">
                <a16:creationId xmlns:a16="http://schemas.microsoft.com/office/drawing/2014/main" id="{685D847A-6943-654A-B636-222622024220}"/>
              </a:ext>
            </a:extLst>
          </p:cNvPr>
          <p:cNvSpPr txBox="1"/>
          <p:nvPr/>
        </p:nvSpPr>
        <p:spPr>
          <a:xfrm>
            <a:off x="3840468" y="2488168"/>
            <a:ext cx="1696144" cy="369332"/>
          </a:xfrm>
          <a:prstGeom prst="rect">
            <a:avLst/>
          </a:prstGeom>
          <a:noFill/>
        </p:spPr>
        <p:txBody>
          <a:bodyPr wrap="square" rtlCol="0">
            <a:spAutoFit/>
          </a:bodyPr>
          <a:lstStyle/>
          <a:p>
            <a:pPr algn="ctr"/>
            <a:r>
              <a:rPr lang="es-ES_tradnl" b="1" dirty="0">
                <a:solidFill>
                  <a:schemeClr val="bg1"/>
                </a:solidFill>
              </a:rPr>
              <a:t>ADUANA</a:t>
            </a:r>
          </a:p>
        </p:txBody>
      </p:sp>
      <p:sp>
        <p:nvSpPr>
          <p:cNvPr id="13" name="Rectángulo 12">
            <a:extLst>
              <a:ext uri="{FF2B5EF4-FFF2-40B4-BE49-F238E27FC236}">
                <a16:creationId xmlns:a16="http://schemas.microsoft.com/office/drawing/2014/main" id="{F33ED768-E572-4E4A-866E-1581A077AEAD}"/>
              </a:ext>
            </a:extLst>
          </p:cNvPr>
          <p:cNvSpPr/>
          <p:nvPr/>
        </p:nvSpPr>
        <p:spPr>
          <a:xfrm>
            <a:off x="2394947" y="2883773"/>
            <a:ext cx="1326744" cy="36427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Transbordo</a:t>
            </a:r>
            <a:endParaRPr lang="es-PE" sz="1200" b="1" dirty="0">
              <a:solidFill>
                <a:schemeClr val="tx1"/>
              </a:solidFill>
              <a:latin typeface="Calibri" panose="020F0502020204030204" pitchFamily="34" charset="0"/>
              <a:cs typeface="Calibri" panose="020F0502020204030204" pitchFamily="34" charset="0"/>
            </a:endParaRPr>
          </a:p>
        </p:txBody>
      </p:sp>
      <p:sp>
        <p:nvSpPr>
          <p:cNvPr id="14" name="Flecha derecha 13">
            <a:extLst>
              <a:ext uri="{FF2B5EF4-FFF2-40B4-BE49-F238E27FC236}">
                <a16:creationId xmlns:a16="http://schemas.microsoft.com/office/drawing/2014/main" id="{2587C8D5-84AE-1B45-A810-CC30CBF3661E}"/>
              </a:ext>
            </a:extLst>
          </p:cNvPr>
          <p:cNvSpPr/>
          <p:nvPr/>
        </p:nvSpPr>
        <p:spPr>
          <a:xfrm rot="10800000">
            <a:off x="2774088" y="3226327"/>
            <a:ext cx="525373" cy="449221"/>
          </a:xfrm>
          <a:prstGeom prst="rightArrow">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Elipse 14">
            <a:extLst>
              <a:ext uri="{FF2B5EF4-FFF2-40B4-BE49-F238E27FC236}">
                <a16:creationId xmlns:a16="http://schemas.microsoft.com/office/drawing/2014/main" id="{454EDE41-674E-9641-9214-B6A10F0F66C2}"/>
              </a:ext>
            </a:extLst>
          </p:cNvPr>
          <p:cNvSpPr/>
          <p:nvPr/>
        </p:nvSpPr>
        <p:spPr>
          <a:xfrm>
            <a:off x="1392885" y="3076526"/>
            <a:ext cx="889000" cy="889000"/>
          </a:xfrm>
          <a:prstGeom prst="ellipse">
            <a:avLst/>
          </a:prstGeom>
          <a:solidFill>
            <a:srgbClr val="715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Elipse 18">
            <a:extLst>
              <a:ext uri="{FF2B5EF4-FFF2-40B4-BE49-F238E27FC236}">
                <a16:creationId xmlns:a16="http://schemas.microsoft.com/office/drawing/2014/main" id="{C58E01DD-B50C-344A-ABB9-630ABD16E64B}"/>
              </a:ext>
            </a:extLst>
          </p:cNvPr>
          <p:cNvSpPr/>
          <p:nvPr/>
        </p:nvSpPr>
        <p:spPr>
          <a:xfrm>
            <a:off x="1396310" y="1729374"/>
            <a:ext cx="889000" cy="889000"/>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0" name="Imagen 19">
            <a:extLst>
              <a:ext uri="{FF2B5EF4-FFF2-40B4-BE49-F238E27FC236}">
                <a16:creationId xmlns:a16="http://schemas.microsoft.com/office/drawing/2014/main" id="{7F196E66-07AF-1944-82AD-420D80E8028B}"/>
              </a:ext>
            </a:extLst>
          </p:cNvPr>
          <p:cNvPicPr>
            <a:picLocks noChangeAspect="1"/>
          </p:cNvPicPr>
          <p:nvPr/>
        </p:nvPicPr>
        <p:blipFill>
          <a:blip r:embed="rId5"/>
          <a:stretch>
            <a:fillRect/>
          </a:stretch>
        </p:blipFill>
        <p:spPr>
          <a:xfrm>
            <a:off x="1561333" y="1898320"/>
            <a:ext cx="613451" cy="551108"/>
          </a:xfrm>
          <a:prstGeom prst="rect">
            <a:avLst/>
          </a:prstGeom>
        </p:spPr>
      </p:pic>
      <p:sp>
        <p:nvSpPr>
          <p:cNvPr id="21" name="Elipse 20">
            <a:extLst>
              <a:ext uri="{FF2B5EF4-FFF2-40B4-BE49-F238E27FC236}">
                <a16:creationId xmlns:a16="http://schemas.microsoft.com/office/drawing/2014/main" id="{31DCA42A-D900-084A-BBAA-31E292DFA24F}"/>
              </a:ext>
            </a:extLst>
          </p:cNvPr>
          <p:cNvSpPr/>
          <p:nvPr/>
        </p:nvSpPr>
        <p:spPr>
          <a:xfrm>
            <a:off x="7013221" y="1751093"/>
            <a:ext cx="889000" cy="889000"/>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2" name="Imagen 21">
            <a:extLst>
              <a:ext uri="{FF2B5EF4-FFF2-40B4-BE49-F238E27FC236}">
                <a16:creationId xmlns:a16="http://schemas.microsoft.com/office/drawing/2014/main" id="{E5197295-9B5C-3E4A-A688-4A68E617DA43}"/>
              </a:ext>
            </a:extLst>
          </p:cNvPr>
          <p:cNvPicPr>
            <a:picLocks noChangeAspect="1"/>
          </p:cNvPicPr>
          <p:nvPr/>
        </p:nvPicPr>
        <p:blipFill>
          <a:blip r:embed="rId6"/>
          <a:stretch>
            <a:fillRect/>
          </a:stretch>
        </p:blipFill>
        <p:spPr>
          <a:xfrm>
            <a:off x="7136514" y="1802925"/>
            <a:ext cx="549526" cy="785335"/>
          </a:xfrm>
          <a:prstGeom prst="rect">
            <a:avLst/>
          </a:prstGeom>
        </p:spPr>
      </p:pic>
      <p:sp>
        <p:nvSpPr>
          <p:cNvPr id="23" name="14 CuadroTexto">
            <a:extLst>
              <a:ext uri="{FF2B5EF4-FFF2-40B4-BE49-F238E27FC236}">
                <a16:creationId xmlns:a16="http://schemas.microsoft.com/office/drawing/2014/main" id="{4AFF3C42-1144-CB4E-B2F9-67588B0F8F27}"/>
              </a:ext>
            </a:extLst>
          </p:cNvPr>
          <p:cNvSpPr txBox="1"/>
          <p:nvPr/>
        </p:nvSpPr>
        <p:spPr>
          <a:xfrm>
            <a:off x="1443389" y="2691110"/>
            <a:ext cx="735779"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EXTERIOR</a:t>
            </a:r>
          </a:p>
        </p:txBody>
      </p:sp>
      <p:sp>
        <p:nvSpPr>
          <p:cNvPr id="25" name="Rectángulo redondeado 24">
            <a:extLst>
              <a:ext uri="{FF2B5EF4-FFF2-40B4-BE49-F238E27FC236}">
                <a16:creationId xmlns:a16="http://schemas.microsoft.com/office/drawing/2014/main" id="{A335A3AA-471A-F547-A328-85164DF6C4D4}"/>
              </a:ext>
            </a:extLst>
          </p:cNvPr>
          <p:cNvSpPr/>
          <p:nvPr/>
        </p:nvSpPr>
        <p:spPr>
          <a:xfrm>
            <a:off x="3840468" y="4185470"/>
            <a:ext cx="1696158" cy="459997"/>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No paga Tributos</a:t>
            </a:r>
          </a:p>
        </p:txBody>
      </p:sp>
      <p:sp>
        <p:nvSpPr>
          <p:cNvPr id="26" name="14 CuadroTexto">
            <a:extLst>
              <a:ext uri="{FF2B5EF4-FFF2-40B4-BE49-F238E27FC236}">
                <a16:creationId xmlns:a16="http://schemas.microsoft.com/office/drawing/2014/main" id="{2DE9705F-84F1-904B-8C2A-043FE836FC1F}"/>
              </a:ext>
            </a:extLst>
          </p:cNvPr>
          <p:cNvSpPr txBox="1"/>
          <p:nvPr/>
        </p:nvSpPr>
        <p:spPr>
          <a:xfrm>
            <a:off x="7256385" y="2691110"/>
            <a:ext cx="402354"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PERÚ</a:t>
            </a:r>
          </a:p>
        </p:txBody>
      </p:sp>
      <p:grpSp>
        <p:nvGrpSpPr>
          <p:cNvPr id="28" name="Grupo 27">
            <a:extLst>
              <a:ext uri="{FF2B5EF4-FFF2-40B4-BE49-F238E27FC236}">
                <a16:creationId xmlns:a16="http://schemas.microsoft.com/office/drawing/2014/main" id="{2C3F99BF-F324-3F4E-BC79-E6A0B49D5CF7}"/>
              </a:ext>
            </a:extLst>
          </p:cNvPr>
          <p:cNvGrpSpPr/>
          <p:nvPr/>
        </p:nvGrpSpPr>
        <p:grpSpPr>
          <a:xfrm>
            <a:off x="326977" y="917244"/>
            <a:ext cx="1847807" cy="394721"/>
            <a:chOff x="287221" y="917244"/>
            <a:chExt cx="2172676" cy="500394"/>
          </a:xfrm>
        </p:grpSpPr>
        <p:sp>
          <p:nvSpPr>
            <p:cNvPr id="29" name="Rectángulo redondeado 28">
              <a:extLst>
                <a:ext uri="{FF2B5EF4-FFF2-40B4-BE49-F238E27FC236}">
                  <a16:creationId xmlns:a16="http://schemas.microsoft.com/office/drawing/2014/main" id="{6E016E1F-64CF-CB40-A5CC-91D5FA1A3C08}"/>
                </a:ext>
              </a:extLst>
            </p:cNvPr>
            <p:cNvSpPr/>
            <p:nvPr/>
          </p:nvSpPr>
          <p:spPr>
            <a:xfrm>
              <a:off x="503237" y="917244"/>
              <a:ext cx="1956660" cy="500394"/>
            </a:xfrm>
            <a:prstGeom prst="roundRect">
              <a:avLst>
                <a:gd name="adj" fmla="val 2484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25" algn="ctr">
                <a:buClr>
                  <a:schemeClr val="tx1"/>
                </a:buClr>
                <a:buSzPct val="100000"/>
                <a:tabLst>
                  <a:tab pos="121285" algn="l"/>
                </a:tabLst>
              </a:pPr>
              <a:r>
                <a:rPr lang="en-US" sz="1400" b="1" spc="-10" dirty="0">
                  <a:solidFill>
                    <a:schemeClr val="bg1"/>
                  </a:solidFill>
                </a:rPr>
                <a:t>TRANSBORDO</a:t>
              </a:r>
            </a:p>
          </p:txBody>
        </p:sp>
        <p:grpSp>
          <p:nvGrpSpPr>
            <p:cNvPr id="30" name="Agrupar 14">
              <a:extLst>
                <a:ext uri="{FF2B5EF4-FFF2-40B4-BE49-F238E27FC236}">
                  <a16:creationId xmlns:a16="http://schemas.microsoft.com/office/drawing/2014/main" id="{2736EBE1-22BD-1446-AB8C-F27AF6140360}"/>
                </a:ext>
              </a:extLst>
            </p:cNvPr>
            <p:cNvGrpSpPr/>
            <p:nvPr/>
          </p:nvGrpSpPr>
          <p:grpSpPr>
            <a:xfrm>
              <a:off x="287221" y="965530"/>
              <a:ext cx="459474" cy="403823"/>
              <a:chOff x="5892512" y="2805541"/>
              <a:chExt cx="459474" cy="403823"/>
            </a:xfrm>
          </p:grpSpPr>
          <p:sp>
            <p:nvSpPr>
              <p:cNvPr id="31" name="Elipse 30">
                <a:extLst>
                  <a:ext uri="{FF2B5EF4-FFF2-40B4-BE49-F238E27FC236}">
                    <a16:creationId xmlns:a16="http://schemas.microsoft.com/office/drawing/2014/main" id="{71D17F73-773D-9344-ABC6-124A5F4B0C51}"/>
                  </a:ext>
                </a:extLst>
              </p:cNvPr>
              <p:cNvSpPr/>
              <p:nvPr/>
            </p:nvSpPr>
            <p:spPr>
              <a:xfrm>
                <a:off x="5956277" y="2824919"/>
                <a:ext cx="395709" cy="376075"/>
              </a:xfrm>
              <a:prstGeom prst="ellipse">
                <a:avLst/>
              </a:prstGeom>
              <a:solidFill>
                <a:srgbClr val="098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2" name="Elipse 31">
                <a:extLst>
                  <a:ext uri="{FF2B5EF4-FFF2-40B4-BE49-F238E27FC236}">
                    <a16:creationId xmlns:a16="http://schemas.microsoft.com/office/drawing/2014/main" id="{86B5CDA1-0C1A-204D-98F9-CCC3D5B60E55}"/>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3" name="Triángulo 32">
                <a:extLst>
                  <a:ext uri="{FF2B5EF4-FFF2-40B4-BE49-F238E27FC236}">
                    <a16:creationId xmlns:a16="http://schemas.microsoft.com/office/drawing/2014/main" id="{ABC75036-A63D-C14C-A763-41D4D4C68896}"/>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34" name="Imagen 33">
            <a:extLst>
              <a:ext uri="{FF2B5EF4-FFF2-40B4-BE49-F238E27FC236}">
                <a16:creationId xmlns:a16="http://schemas.microsoft.com/office/drawing/2014/main" id="{023B3F03-45A6-0841-80F1-F91E55AB9FBB}"/>
              </a:ext>
            </a:extLst>
          </p:cNvPr>
          <p:cNvPicPr>
            <a:picLocks noChangeAspect="1"/>
          </p:cNvPicPr>
          <p:nvPr/>
        </p:nvPicPr>
        <p:blipFill>
          <a:blip r:embed="rId7"/>
          <a:stretch>
            <a:fillRect/>
          </a:stretch>
        </p:blipFill>
        <p:spPr>
          <a:xfrm>
            <a:off x="1518447" y="3257885"/>
            <a:ext cx="668454" cy="457085"/>
          </a:xfrm>
          <a:prstGeom prst="rect">
            <a:avLst/>
          </a:prstGeom>
        </p:spPr>
      </p:pic>
      <p:sp>
        <p:nvSpPr>
          <p:cNvPr id="37" name="Elipse 36">
            <a:extLst>
              <a:ext uri="{FF2B5EF4-FFF2-40B4-BE49-F238E27FC236}">
                <a16:creationId xmlns:a16="http://schemas.microsoft.com/office/drawing/2014/main" id="{A3FB001E-91B4-334E-8C79-A501AEA18D4D}"/>
              </a:ext>
            </a:extLst>
          </p:cNvPr>
          <p:cNvSpPr/>
          <p:nvPr/>
        </p:nvSpPr>
        <p:spPr>
          <a:xfrm>
            <a:off x="1392885" y="4094293"/>
            <a:ext cx="889000" cy="889000"/>
          </a:xfrm>
          <a:prstGeom prst="ellipse">
            <a:avLst/>
          </a:prstGeom>
          <a:solidFill>
            <a:srgbClr val="715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8" name="Imagen 37">
            <a:extLst>
              <a:ext uri="{FF2B5EF4-FFF2-40B4-BE49-F238E27FC236}">
                <a16:creationId xmlns:a16="http://schemas.microsoft.com/office/drawing/2014/main" id="{C7B437A2-CD39-E741-ABF0-B1BC58B55465}"/>
              </a:ext>
            </a:extLst>
          </p:cNvPr>
          <p:cNvPicPr>
            <a:picLocks noChangeAspect="1"/>
          </p:cNvPicPr>
          <p:nvPr/>
        </p:nvPicPr>
        <p:blipFill>
          <a:blip r:embed="rId7"/>
          <a:stretch>
            <a:fillRect/>
          </a:stretch>
        </p:blipFill>
        <p:spPr>
          <a:xfrm>
            <a:off x="1518447" y="4275652"/>
            <a:ext cx="668454" cy="457085"/>
          </a:xfrm>
          <a:prstGeom prst="rect">
            <a:avLst/>
          </a:prstGeom>
        </p:spPr>
      </p:pic>
      <p:sp>
        <p:nvSpPr>
          <p:cNvPr id="39" name="Rectángulo 38">
            <a:extLst>
              <a:ext uri="{FF2B5EF4-FFF2-40B4-BE49-F238E27FC236}">
                <a16:creationId xmlns:a16="http://schemas.microsoft.com/office/drawing/2014/main" id="{819B1004-A394-3948-89D3-3A60B8E02F7B}"/>
              </a:ext>
            </a:extLst>
          </p:cNvPr>
          <p:cNvSpPr/>
          <p:nvPr/>
        </p:nvSpPr>
        <p:spPr>
          <a:xfrm>
            <a:off x="2394947" y="4634486"/>
            <a:ext cx="1326744" cy="36427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Transbordo</a:t>
            </a:r>
            <a:endParaRPr lang="es-PE" sz="1200" b="1" dirty="0">
              <a:solidFill>
                <a:schemeClr val="tx1"/>
              </a:solidFill>
              <a:latin typeface="Calibri" panose="020F0502020204030204" pitchFamily="34" charset="0"/>
              <a:cs typeface="Calibri" panose="020F0502020204030204" pitchFamily="34" charset="0"/>
            </a:endParaRPr>
          </a:p>
        </p:txBody>
      </p:sp>
      <p:sp>
        <p:nvSpPr>
          <p:cNvPr id="40" name="Flecha derecha 39">
            <a:extLst>
              <a:ext uri="{FF2B5EF4-FFF2-40B4-BE49-F238E27FC236}">
                <a16:creationId xmlns:a16="http://schemas.microsoft.com/office/drawing/2014/main" id="{7C310EAE-5D3E-5741-A9AE-6BEB5D250BF6}"/>
              </a:ext>
            </a:extLst>
          </p:cNvPr>
          <p:cNvSpPr/>
          <p:nvPr/>
        </p:nvSpPr>
        <p:spPr>
          <a:xfrm>
            <a:off x="2774088" y="4236142"/>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1" name="14 CuadroTexto">
            <a:extLst>
              <a:ext uri="{FF2B5EF4-FFF2-40B4-BE49-F238E27FC236}">
                <a16:creationId xmlns:a16="http://schemas.microsoft.com/office/drawing/2014/main" id="{B98ACDB9-17CF-1249-A090-DEC03B2C62D7}"/>
              </a:ext>
            </a:extLst>
          </p:cNvPr>
          <p:cNvSpPr txBox="1"/>
          <p:nvPr/>
        </p:nvSpPr>
        <p:spPr>
          <a:xfrm>
            <a:off x="1389038" y="5096795"/>
            <a:ext cx="2027428" cy="169277"/>
          </a:xfrm>
          <a:prstGeom prst="rect">
            <a:avLst/>
          </a:prstGeom>
          <a:noFill/>
        </p:spPr>
        <p:style>
          <a:lnRef idx="0">
            <a:scrgbClr r="0" g="0" b="0"/>
          </a:lnRef>
          <a:fillRef idx="0">
            <a:scrgbClr r="0" g="0" b="0"/>
          </a:fillRef>
          <a:effectRef idx="0">
            <a:scrgbClr r="0" g="0" b="0"/>
          </a:effectRef>
          <a:fontRef idx="major"/>
        </p:style>
        <p:txBody>
          <a:bodyPr wrap="squar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s-PE" sz="1100" kern="1200" dirty="0">
                <a:solidFill>
                  <a:srgbClr val="EE4639"/>
                </a:solidFill>
              </a:rPr>
              <a:t>Plazo 30 días</a:t>
            </a:r>
          </a:p>
        </p:txBody>
      </p:sp>
      <p:grpSp>
        <p:nvGrpSpPr>
          <p:cNvPr id="2" name="Grupo 1">
            <a:extLst>
              <a:ext uri="{FF2B5EF4-FFF2-40B4-BE49-F238E27FC236}">
                <a16:creationId xmlns:a16="http://schemas.microsoft.com/office/drawing/2014/main" id="{939F4407-6406-DB41-95BC-F8FF0A18F3EA}"/>
              </a:ext>
            </a:extLst>
          </p:cNvPr>
          <p:cNvGrpSpPr/>
          <p:nvPr/>
        </p:nvGrpSpPr>
        <p:grpSpPr>
          <a:xfrm>
            <a:off x="4825340" y="3349512"/>
            <a:ext cx="638444" cy="638444"/>
            <a:chOff x="7030564" y="3076526"/>
            <a:chExt cx="889000" cy="889000"/>
          </a:xfrm>
        </p:grpSpPr>
        <p:sp>
          <p:nvSpPr>
            <p:cNvPr id="42" name="Elipse 41">
              <a:extLst>
                <a:ext uri="{FF2B5EF4-FFF2-40B4-BE49-F238E27FC236}">
                  <a16:creationId xmlns:a16="http://schemas.microsoft.com/office/drawing/2014/main" id="{D5A19E1E-CF5E-0748-8529-5E1F5045ABEE}"/>
                </a:ext>
              </a:extLst>
            </p:cNvPr>
            <p:cNvSpPr/>
            <p:nvPr/>
          </p:nvSpPr>
          <p:spPr>
            <a:xfrm>
              <a:off x="7030564"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3" name="Imagen 42">
              <a:extLst>
                <a:ext uri="{FF2B5EF4-FFF2-40B4-BE49-F238E27FC236}">
                  <a16:creationId xmlns:a16="http://schemas.microsoft.com/office/drawing/2014/main" id="{8576AE78-44F5-EA4A-8DB8-8CC38CB83679}"/>
                </a:ext>
              </a:extLst>
            </p:cNvPr>
            <p:cNvPicPr>
              <a:picLocks noChangeAspect="1"/>
            </p:cNvPicPr>
            <p:nvPr/>
          </p:nvPicPr>
          <p:blipFill>
            <a:blip r:embed="rId8"/>
            <a:stretch>
              <a:fillRect/>
            </a:stretch>
          </p:blipFill>
          <p:spPr>
            <a:xfrm>
              <a:off x="7218591" y="3212287"/>
              <a:ext cx="512945" cy="596390"/>
            </a:xfrm>
            <a:prstGeom prst="rect">
              <a:avLst/>
            </a:prstGeom>
          </p:spPr>
        </p:pic>
      </p:grpSp>
    </p:spTree>
    <p:custDataLst>
      <p:tags r:id="rId1"/>
    </p:custDataLst>
    <p:extLst>
      <p:ext uri="{BB962C8B-B14F-4D97-AF65-F5344CB8AC3E}">
        <p14:creationId xmlns:p14="http://schemas.microsoft.com/office/powerpoint/2010/main" val="25435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828800" y="-494675"/>
            <a:ext cx="914400" cy="914400"/>
          </a:xfrm>
          <a:prstGeom prst="rect">
            <a:avLst/>
          </a:prstGeom>
        </p:spPr>
        <p:txBody>
          <a:bodyPr wrap="none" lIns="91425" tIns="91425" rIns="91425" bIns="91425" rtlCol="0" anchor="t" anchorCtr="0">
            <a:noAutofit/>
          </a:bodyPr>
          <a:lstStyle/>
          <a:p>
            <a:pPr marL="174625" indent="-174625">
              <a:spcBef>
                <a:spcPts val="0"/>
              </a:spcBef>
              <a:buSzPct val="100000"/>
            </a:pPr>
            <a:endParaRPr lang="es-ES_tradnl" sz="1500" dirty="0">
              <a:latin typeface="Calibri"/>
              <a:cs typeface="Calibri"/>
            </a:endParaRPr>
          </a:p>
        </p:txBody>
      </p:sp>
      <p:sp>
        <p:nvSpPr>
          <p:cNvPr id="11" name="Rectangle 5">
            <a:extLst>
              <a:ext uri="{FF2B5EF4-FFF2-40B4-BE49-F238E27FC236}">
                <a16:creationId xmlns:a16="http://schemas.microsoft.com/office/drawing/2014/main" id="{3837BC95-96C5-5C4A-9BD4-A09E06D5726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2" name="Google Shape;333;p23">
            <a:extLst>
              <a:ext uri="{FF2B5EF4-FFF2-40B4-BE49-F238E27FC236}">
                <a16:creationId xmlns:a16="http://schemas.microsoft.com/office/drawing/2014/main" id="{48C4F5C0-A73E-1540-A2DF-7AFA653C6C6D}"/>
              </a:ext>
            </a:extLst>
          </p:cNvPr>
          <p:cNvSpPr/>
          <p:nvPr/>
        </p:nvSpPr>
        <p:spPr>
          <a:xfrm>
            <a:off x="1110697" y="1537062"/>
            <a:ext cx="2844474" cy="501005"/>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11430" algn="ctr">
              <a:buSzPts val="2000"/>
            </a:pPr>
            <a:r>
              <a:rPr lang="es-ES_tradnl" sz="1500" b="1" dirty="0">
                <a:solidFill>
                  <a:schemeClr val="bg1"/>
                </a:solidFill>
                <a:latin typeface="Calibri" panose="020F0502020204030204" pitchFamily="34" charset="0"/>
                <a:cs typeface="Calibri" panose="020F0502020204030204" pitchFamily="34" charset="0"/>
                <a:sym typeface="Calibri"/>
              </a:rPr>
              <a:t>DRAWBACK</a:t>
            </a:r>
          </a:p>
        </p:txBody>
      </p:sp>
      <p:sp>
        <p:nvSpPr>
          <p:cNvPr id="13" name="Google Shape;335;p23">
            <a:extLst>
              <a:ext uri="{FF2B5EF4-FFF2-40B4-BE49-F238E27FC236}">
                <a16:creationId xmlns:a16="http://schemas.microsoft.com/office/drawing/2014/main" id="{7ADB83DA-7ABE-834C-A93D-12742196AF08}"/>
              </a:ext>
            </a:extLst>
          </p:cNvPr>
          <p:cNvSpPr/>
          <p:nvPr/>
        </p:nvSpPr>
        <p:spPr>
          <a:xfrm>
            <a:off x="1110696" y="2111613"/>
            <a:ext cx="2844475" cy="1999211"/>
          </a:xfrm>
          <a:prstGeom prst="roundRect">
            <a:avLst>
              <a:gd name="adj" fmla="val 2877"/>
            </a:avLst>
          </a:prstGeom>
          <a:solidFill>
            <a:srgbClr val="D1EFF4"/>
          </a:solidFill>
          <a:ln>
            <a:noFill/>
          </a:ln>
        </p:spPr>
        <p:txBody>
          <a:bodyPr spcFirstLastPara="1" wrap="square" lIns="108000" tIns="108000" rIns="108000" bIns="45700" anchor="t" anchorCtr="0">
            <a:noAutofit/>
          </a:bodyPr>
          <a:lstStyle/>
          <a:p>
            <a:pPr marL="222250" lvl="1" indent="-134938">
              <a:buClr>
                <a:srgbClr val="00B1C2"/>
              </a:buClr>
              <a:buSzPct val="100000"/>
              <a:buFont typeface="Arial" panose="020B0604020202020204" pitchFamily="34" charset="0"/>
              <a:buChar char="•"/>
            </a:pPr>
            <a:r>
              <a:rPr lang="es-ES_tradnl" sz="1300" dirty="0">
                <a:latin typeface="Calibri" panose="020F0502020204030204" pitchFamily="34" charset="0"/>
                <a:ea typeface="+mj-lt"/>
                <a:cs typeface="Calibri" panose="020F0502020204030204" pitchFamily="34" charset="0"/>
                <a:sym typeface="Calibri"/>
              </a:rPr>
              <a:t>Régimen que permite, como consecuencia de la exportación de mercancías, obtener la restitución total o parcial de los derechos arancelarios, que hayan gravado la importación de las mercancías contenidas en los bienes exportados o consumidos durante su producción.</a:t>
            </a:r>
          </a:p>
          <a:p>
            <a:pPr marL="222250" indent="-134938">
              <a:buClr>
                <a:srgbClr val="00B1C2"/>
              </a:buClr>
              <a:buSzPct val="100000"/>
              <a:buFont typeface="Arial" panose="020B0604020202020204" pitchFamily="34" charset="0"/>
              <a:buChar char="•"/>
            </a:pPr>
            <a:endParaRPr lang="es-ES_tradnl" dirty="0">
              <a:latin typeface="Calibri" panose="020F0502020204030204" pitchFamily="34" charset="0"/>
              <a:ea typeface="+mj-lt"/>
              <a:cs typeface="Calibri" panose="020F0502020204030204" pitchFamily="34" charset="0"/>
              <a:sym typeface="Calibri"/>
            </a:endParaRPr>
          </a:p>
        </p:txBody>
      </p:sp>
      <p:grpSp>
        <p:nvGrpSpPr>
          <p:cNvPr id="14" name="Agrupar 9">
            <a:extLst>
              <a:ext uri="{FF2B5EF4-FFF2-40B4-BE49-F238E27FC236}">
                <a16:creationId xmlns:a16="http://schemas.microsoft.com/office/drawing/2014/main" id="{61D20C0A-D546-D249-B6C2-58659CE08D39}"/>
              </a:ext>
            </a:extLst>
          </p:cNvPr>
          <p:cNvGrpSpPr/>
          <p:nvPr/>
        </p:nvGrpSpPr>
        <p:grpSpPr>
          <a:xfrm>
            <a:off x="894931" y="1585691"/>
            <a:ext cx="459474" cy="403823"/>
            <a:chOff x="5892512" y="2805541"/>
            <a:chExt cx="459474" cy="403823"/>
          </a:xfrm>
        </p:grpSpPr>
        <p:sp>
          <p:nvSpPr>
            <p:cNvPr id="15" name="Elipse 14">
              <a:extLst>
                <a:ext uri="{FF2B5EF4-FFF2-40B4-BE49-F238E27FC236}">
                  <a16:creationId xmlns:a16="http://schemas.microsoft.com/office/drawing/2014/main" id="{A9FEA0F8-6E2B-8B49-B205-AA0318D8D67F}"/>
                </a:ext>
              </a:extLst>
            </p:cNvPr>
            <p:cNvSpPr/>
            <p:nvPr/>
          </p:nvSpPr>
          <p:spPr>
            <a:xfrm>
              <a:off x="5956277" y="2824919"/>
              <a:ext cx="395709" cy="376075"/>
            </a:xfrm>
            <a:prstGeom prst="ellipse">
              <a:avLst/>
            </a:prstGeom>
            <a:solidFill>
              <a:srgbClr val="0B8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6" name="Elipse 15">
              <a:extLst>
                <a:ext uri="{FF2B5EF4-FFF2-40B4-BE49-F238E27FC236}">
                  <a16:creationId xmlns:a16="http://schemas.microsoft.com/office/drawing/2014/main" id="{BE4C3BF7-F9A7-7E41-A609-20A28DD12A42}"/>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7" name="Triángulo 16">
              <a:extLst>
                <a:ext uri="{FF2B5EF4-FFF2-40B4-BE49-F238E27FC236}">
                  <a16:creationId xmlns:a16="http://schemas.microsoft.com/office/drawing/2014/main" id="{45463EBB-76C2-B54F-B56A-F8885D0FA99C}"/>
                </a:ext>
              </a:extLst>
            </p:cNvPr>
            <p:cNvSpPr/>
            <p:nvPr/>
          </p:nvSpPr>
          <p:spPr>
            <a:xfrm rot="5400000">
              <a:off x="6076285" y="2946262"/>
              <a:ext cx="186870" cy="12238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pic>
        <p:nvPicPr>
          <p:cNvPr id="4" name="Imagen 3">
            <a:extLst>
              <a:ext uri="{FF2B5EF4-FFF2-40B4-BE49-F238E27FC236}">
                <a16:creationId xmlns:a16="http://schemas.microsoft.com/office/drawing/2014/main" id="{28F5626D-ECCB-2745-96A4-39AD64463B4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65306" y="2820988"/>
            <a:ext cx="3910382" cy="2412998"/>
          </a:xfrm>
          <a:prstGeom prst="rect">
            <a:avLst/>
          </a:prstGeom>
        </p:spPr>
      </p:pic>
      <p:pic>
        <p:nvPicPr>
          <p:cNvPr id="6" name="Imagen 5">
            <a:extLst>
              <a:ext uri="{FF2B5EF4-FFF2-40B4-BE49-F238E27FC236}">
                <a16:creationId xmlns:a16="http://schemas.microsoft.com/office/drawing/2014/main" id="{8DD9823E-1FC6-174C-A50A-0AEC421F175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65306" y="481014"/>
            <a:ext cx="3910382" cy="2305050"/>
          </a:xfrm>
          <a:prstGeom prst="rect">
            <a:avLst/>
          </a:prstGeom>
        </p:spPr>
      </p:pic>
    </p:spTree>
    <p:custDataLst>
      <p:tags r:id="rId1"/>
    </p:custDataLst>
    <p:extLst>
      <p:ext uri="{BB962C8B-B14F-4D97-AF65-F5344CB8AC3E}">
        <p14:creationId xmlns:p14="http://schemas.microsoft.com/office/powerpoint/2010/main" val="91326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a:extLst>
              <a:ext uri="{FF2B5EF4-FFF2-40B4-BE49-F238E27FC236}">
                <a16:creationId xmlns:a16="http://schemas.microsoft.com/office/drawing/2014/main" id="{68015F6F-0ED5-3447-A7D1-EBFD4BD841C2}"/>
              </a:ext>
            </a:extLst>
          </p:cNvPr>
          <p:cNvPicPr>
            <a:picLocks noChangeAspect="1"/>
          </p:cNvPicPr>
          <p:nvPr/>
        </p:nvPicPr>
        <p:blipFill>
          <a:blip r:embed="rId4"/>
          <a:stretch>
            <a:fillRect/>
          </a:stretch>
        </p:blipFill>
        <p:spPr>
          <a:xfrm>
            <a:off x="3840480" y="2844056"/>
            <a:ext cx="1696159" cy="1202732"/>
          </a:xfrm>
          <a:prstGeom prst="rect">
            <a:avLst/>
          </a:prstGeom>
        </p:spPr>
      </p:pic>
      <p:sp>
        <p:nvSpPr>
          <p:cNvPr id="6" name="Rectangle 5">
            <a:extLst>
              <a:ext uri="{FF2B5EF4-FFF2-40B4-BE49-F238E27FC236}">
                <a16:creationId xmlns:a16="http://schemas.microsoft.com/office/drawing/2014/main" id="{3106A551-045F-D940-8CD8-318868F32B5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8" name="Conector recto 7">
            <a:extLst>
              <a:ext uri="{FF2B5EF4-FFF2-40B4-BE49-F238E27FC236}">
                <a16:creationId xmlns:a16="http://schemas.microsoft.com/office/drawing/2014/main" id="{5475BED6-B710-7A42-BFE0-C91AF415EB3D}"/>
              </a:ext>
            </a:extLst>
          </p:cNvPr>
          <p:cNvCxnSpPr>
            <a:cxnSpLocks/>
          </p:cNvCxnSpPr>
          <p:nvPr/>
        </p:nvCxnSpPr>
        <p:spPr>
          <a:xfrm>
            <a:off x="3840480" y="1729374"/>
            <a:ext cx="0" cy="3192483"/>
          </a:xfrm>
          <a:prstGeom prst="line">
            <a:avLst/>
          </a:prstGeom>
          <a:ln w="28575">
            <a:solidFill>
              <a:srgbClr val="EE4639"/>
            </a:solidFill>
          </a:ln>
        </p:spPr>
        <p:style>
          <a:lnRef idx="1">
            <a:schemeClr val="dk1"/>
          </a:lnRef>
          <a:fillRef idx="0">
            <a:schemeClr val="dk1"/>
          </a:fillRef>
          <a:effectRef idx="0">
            <a:schemeClr val="dk1"/>
          </a:effectRef>
          <a:fontRef idx="minor">
            <a:schemeClr val="tx1"/>
          </a:fontRef>
        </p:style>
      </p:cxnSp>
      <p:sp>
        <p:nvSpPr>
          <p:cNvPr id="10" name="Rectángulo 9">
            <a:extLst>
              <a:ext uri="{FF2B5EF4-FFF2-40B4-BE49-F238E27FC236}">
                <a16:creationId xmlns:a16="http://schemas.microsoft.com/office/drawing/2014/main" id="{A7F1A2D8-D3E9-EB49-B2CE-D39013F6E222}"/>
              </a:ext>
            </a:extLst>
          </p:cNvPr>
          <p:cNvSpPr/>
          <p:nvPr/>
        </p:nvSpPr>
        <p:spPr>
          <a:xfrm>
            <a:off x="3840479" y="2493221"/>
            <a:ext cx="1696151" cy="364279"/>
          </a:xfrm>
          <a:prstGeom prst="rect">
            <a:avLst/>
          </a:prstGeom>
          <a:solidFill>
            <a:srgbClr val="EE4639"/>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11" name="CuadroTexto 10">
            <a:extLst>
              <a:ext uri="{FF2B5EF4-FFF2-40B4-BE49-F238E27FC236}">
                <a16:creationId xmlns:a16="http://schemas.microsoft.com/office/drawing/2014/main" id="{FF806103-6C49-184A-8C7C-9F8A50838C1B}"/>
              </a:ext>
            </a:extLst>
          </p:cNvPr>
          <p:cNvSpPr txBox="1"/>
          <p:nvPr/>
        </p:nvSpPr>
        <p:spPr>
          <a:xfrm>
            <a:off x="3840468" y="2493221"/>
            <a:ext cx="1696144" cy="369332"/>
          </a:xfrm>
          <a:prstGeom prst="rect">
            <a:avLst/>
          </a:prstGeom>
          <a:noFill/>
        </p:spPr>
        <p:txBody>
          <a:bodyPr wrap="square" rtlCol="0">
            <a:spAutoFit/>
          </a:bodyPr>
          <a:lstStyle/>
          <a:p>
            <a:pPr algn="ctr"/>
            <a:r>
              <a:rPr lang="es-ES_tradnl" b="1" dirty="0">
                <a:solidFill>
                  <a:schemeClr val="bg1"/>
                </a:solidFill>
              </a:rPr>
              <a:t>ADUANA</a:t>
            </a:r>
          </a:p>
        </p:txBody>
      </p:sp>
      <p:sp>
        <p:nvSpPr>
          <p:cNvPr id="13" name="Rectángulo 12">
            <a:extLst>
              <a:ext uri="{FF2B5EF4-FFF2-40B4-BE49-F238E27FC236}">
                <a16:creationId xmlns:a16="http://schemas.microsoft.com/office/drawing/2014/main" id="{7496D086-1A2E-DE4D-8B2E-564DAAA9C44F}"/>
              </a:ext>
            </a:extLst>
          </p:cNvPr>
          <p:cNvSpPr/>
          <p:nvPr/>
        </p:nvSpPr>
        <p:spPr>
          <a:xfrm>
            <a:off x="2224544" y="4396823"/>
            <a:ext cx="1326744" cy="36427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Exportación</a:t>
            </a:r>
            <a:endParaRPr lang="es-PE" sz="1200" b="1" dirty="0">
              <a:solidFill>
                <a:schemeClr val="tx1"/>
              </a:solidFill>
              <a:latin typeface="Calibri" panose="020F0502020204030204" pitchFamily="34" charset="0"/>
              <a:cs typeface="Calibri" panose="020F0502020204030204" pitchFamily="34" charset="0"/>
            </a:endParaRPr>
          </a:p>
        </p:txBody>
      </p:sp>
      <p:sp>
        <p:nvSpPr>
          <p:cNvPr id="14" name="Flecha derecha 13">
            <a:extLst>
              <a:ext uri="{FF2B5EF4-FFF2-40B4-BE49-F238E27FC236}">
                <a16:creationId xmlns:a16="http://schemas.microsoft.com/office/drawing/2014/main" id="{3067D419-B5BB-A64D-B9B9-DAF48B5A5BBA}"/>
              </a:ext>
            </a:extLst>
          </p:cNvPr>
          <p:cNvSpPr/>
          <p:nvPr/>
        </p:nvSpPr>
        <p:spPr>
          <a:xfrm rot="10800000">
            <a:off x="2603685" y="3994321"/>
            <a:ext cx="525373" cy="449221"/>
          </a:xfrm>
          <a:prstGeom prst="rightArrow">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14 CuadroTexto">
            <a:extLst>
              <a:ext uri="{FF2B5EF4-FFF2-40B4-BE49-F238E27FC236}">
                <a16:creationId xmlns:a16="http://schemas.microsoft.com/office/drawing/2014/main" id="{68A09694-269E-8E4F-80C9-5425F0963F4A}"/>
              </a:ext>
            </a:extLst>
          </p:cNvPr>
          <p:cNvSpPr txBox="1"/>
          <p:nvPr/>
        </p:nvSpPr>
        <p:spPr>
          <a:xfrm>
            <a:off x="1382466" y="4656673"/>
            <a:ext cx="663644" cy="33855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100" b="1" kern="1200" dirty="0"/>
              <a:t>Productos </a:t>
            </a:r>
          </a:p>
          <a:p>
            <a:pPr algn="ctr"/>
            <a:r>
              <a:rPr lang="es-PE" sz="1100" b="1" kern="1200" dirty="0"/>
              <a:t>Extranjeros</a:t>
            </a:r>
          </a:p>
        </p:txBody>
      </p:sp>
      <p:grpSp>
        <p:nvGrpSpPr>
          <p:cNvPr id="16" name="Grupo 15">
            <a:extLst>
              <a:ext uri="{FF2B5EF4-FFF2-40B4-BE49-F238E27FC236}">
                <a16:creationId xmlns:a16="http://schemas.microsoft.com/office/drawing/2014/main" id="{FB1A6D18-44F6-2543-9C1E-A2458147C2C9}"/>
              </a:ext>
            </a:extLst>
          </p:cNvPr>
          <p:cNvGrpSpPr/>
          <p:nvPr/>
        </p:nvGrpSpPr>
        <p:grpSpPr>
          <a:xfrm>
            <a:off x="1392885" y="3936950"/>
            <a:ext cx="667562" cy="667562"/>
            <a:chOff x="1392885" y="3076526"/>
            <a:chExt cx="889000" cy="889000"/>
          </a:xfrm>
        </p:grpSpPr>
        <p:sp>
          <p:nvSpPr>
            <p:cNvPr id="17" name="Elipse 16">
              <a:extLst>
                <a:ext uri="{FF2B5EF4-FFF2-40B4-BE49-F238E27FC236}">
                  <a16:creationId xmlns:a16="http://schemas.microsoft.com/office/drawing/2014/main" id="{374D2703-92FD-FB43-A12B-242FA8425864}"/>
                </a:ext>
              </a:extLst>
            </p:cNvPr>
            <p:cNvSpPr/>
            <p:nvPr/>
          </p:nvSpPr>
          <p:spPr>
            <a:xfrm>
              <a:off x="1392885"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8" name="Imagen 17">
              <a:extLst>
                <a:ext uri="{FF2B5EF4-FFF2-40B4-BE49-F238E27FC236}">
                  <a16:creationId xmlns:a16="http://schemas.microsoft.com/office/drawing/2014/main" id="{DAC2247F-9D4B-5548-8184-569F4169EEE0}"/>
                </a:ext>
              </a:extLst>
            </p:cNvPr>
            <p:cNvPicPr>
              <a:picLocks noChangeAspect="1"/>
            </p:cNvPicPr>
            <p:nvPr/>
          </p:nvPicPr>
          <p:blipFill>
            <a:blip r:embed="rId5"/>
            <a:stretch>
              <a:fillRect/>
            </a:stretch>
          </p:blipFill>
          <p:spPr>
            <a:xfrm>
              <a:off x="1580912" y="3212287"/>
              <a:ext cx="512945" cy="596390"/>
            </a:xfrm>
            <a:prstGeom prst="rect">
              <a:avLst/>
            </a:prstGeom>
          </p:spPr>
        </p:pic>
      </p:grpSp>
      <p:sp>
        <p:nvSpPr>
          <p:cNvPr id="19" name="14 CuadroTexto">
            <a:extLst>
              <a:ext uri="{FF2B5EF4-FFF2-40B4-BE49-F238E27FC236}">
                <a16:creationId xmlns:a16="http://schemas.microsoft.com/office/drawing/2014/main" id="{C07065BF-266E-C74A-8147-1A0ADC283769}"/>
              </a:ext>
            </a:extLst>
          </p:cNvPr>
          <p:cNvSpPr txBox="1"/>
          <p:nvPr/>
        </p:nvSpPr>
        <p:spPr>
          <a:xfrm>
            <a:off x="7136193" y="4096709"/>
            <a:ext cx="678967" cy="43088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Producto</a:t>
            </a:r>
          </a:p>
          <a:p>
            <a:pPr algn="ctr"/>
            <a:r>
              <a:rPr lang="es-PE" sz="1400" b="1" dirty="0"/>
              <a:t>Peruano</a:t>
            </a:r>
            <a:endParaRPr lang="es-PE" sz="1400" b="1" kern="1200" dirty="0"/>
          </a:p>
        </p:txBody>
      </p:sp>
      <p:sp>
        <p:nvSpPr>
          <p:cNvPr id="20" name="Elipse 19">
            <a:extLst>
              <a:ext uri="{FF2B5EF4-FFF2-40B4-BE49-F238E27FC236}">
                <a16:creationId xmlns:a16="http://schemas.microsoft.com/office/drawing/2014/main" id="{D2C00083-672D-0548-AE39-9D456BB220B6}"/>
              </a:ext>
            </a:extLst>
          </p:cNvPr>
          <p:cNvSpPr/>
          <p:nvPr/>
        </p:nvSpPr>
        <p:spPr>
          <a:xfrm>
            <a:off x="7030564"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1" name="Imagen 20">
            <a:extLst>
              <a:ext uri="{FF2B5EF4-FFF2-40B4-BE49-F238E27FC236}">
                <a16:creationId xmlns:a16="http://schemas.microsoft.com/office/drawing/2014/main" id="{94410E97-16E3-DB43-ADDF-A2C447743C58}"/>
              </a:ext>
            </a:extLst>
          </p:cNvPr>
          <p:cNvPicPr>
            <a:picLocks noChangeAspect="1"/>
          </p:cNvPicPr>
          <p:nvPr/>
        </p:nvPicPr>
        <p:blipFill>
          <a:blip r:embed="rId5"/>
          <a:stretch>
            <a:fillRect/>
          </a:stretch>
        </p:blipFill>
        <p:spPr>
          <a:xfrm>
            <a:off x="7218591" y="3212287"/>
            <a:ext cx="512945" cy="596390"/>
          </a:xfrm>
          <a:prstGeom prst="rect">
            <a:avLst/>
          </a:prstGeom>
        </p:spPr>
      </p:pic>
      <p:sp>
        <p:nvSpPr>
          <p:cNvPr id="22" name="Elipse 21">
            <a:extLst>
              <a:ext uri="{FF2B5EF4-FFF2-40B4-BE49-F238E27FC236}">
                <a16:creationId xmlns:a16="http://schemas.microsoft.com/office/drawing/2014/main" id="{D99D0F0A-137A-0447-97E8-6C73F67C3A46}"/>
              </a:ext>
            </a:extLst>
          </p:cNvPr>
          <p:cNvSpPr/>
          <p:nvPr/>
        </p:nvSpPr>
        <p:spPr>
          <a:xfrm>
            <a:off x="1300469" y="1593430"/>
            <a:ext cx="889000" cy="889000"/>
          </a:xfrm>
          <a:prstGeom prst="ellipse">
            <a:avLst/>
          </a:prstGeom>
          <a:solidFill>
            <a:srgbClr val="FE78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3" name="Imagen 22">
            <a:extLst>
              <a:ext uri="{FF2B5EF4-FFF2-40B4-BE49-F238E27FC236}">
                <a16:creationId xmlns:a16="http://schemas.microsoft.com/office/drawing/2014/main" id="{F3C53C87-EA58-E14F-B64E-CD9DF25B2560}"/>
              </a:ext>
            </a:extLst>
          </p:cNvPr>
          <p:cNvPicPr>
            <a:picLocks noChangeAspect="1"/>
          </p:cNvPicPr>
          <p:nvPr/>
        </p:nvPicPr>
        <p:blipFill>
          <a:blip r:embed="rId6"/>
          <a:stretch>
            <a:fillRect/>
          </a:stretch>
        </p:blipFill>
        <p:spPr>
          <a:xfrm>
            <a:off x="1465492" y="1762376"/>
            <a:ext cx="613451" cy="551108"/>
          </a:xfrm>
          <a:prstGeom prst="rect">
            <a:avLst/>
          </a:prstGeom>
        </p:spPr>
      </p:pic>
      <p:sp>
        <p:nvSpPr>
          <p:cNvPr id="24" name="Elipse 23">
            <a:extLst>
              <a:ext uri="{FF2B5EF4-FFF2-40B4-BE49-F238E27FC236}">
                <a16:creationId xmlns:a16="http://schemas.microsoft.com/office/drawing/2014/main" id="{F005A42F-DBB8-E14A-A533-49BE284FD004}"/>
              </a:ext>
            </a:extLst>
          </p:cNvPr>
          <p:cNvSpPr/>
          <p:nvPr/>
        </p:nvSpPr>
        <p:spPr>
          <a:xfrm>
            <a:off x="7013221" y="1751093"/>
            <a:ext cx="889000" cy="889000"/>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25" name="Imagen 24">
            <a:extLst>
              <a:ext uri="{FF2B5EF4-FFF2-40B4-BE49-F238E27FC236}">
                <a16:creationId xmlns:a16="http://schemas.microsoft.com/office/drawing/2014/main" id="{E3A4A640-5B60-414D-941A-24AACD684BF1}"/>
              </a:ext>
            </a:extLst>
          </p:cNvPr>
          <p:cNvPicPr>
            <a:picLocks noChangeAspect="1"/>
          </p:cNvPicPr>
          <p:nvPr/>
        </p:nvPicPr>
        <p:blipFill>
          <a:blip r:embed="rId7"/>
          <a:stretch>
            <a:fillRect/>
          </a:stretch>
        </p:blipFill>
        <p:spPr>
          <a:xfrm>
            <a:off x="7136514" y="1802925"/>
            <a:ext cx="549526" cy="785335"/>
          </a:xfrm>
          <a:prstGeom prst="rect">
            <a:avLst/>
          </a:prstGeom>
        </p:spPr>
      </p:pic>
      <p:sp>
        <p:nvSpPr>
          <p:cNvPr id="26" name="14 CuadroTexto">
            <a:extLst>
              <a:ext uri="{FF2B5EF4-FFF2-40B4-BE49-F238E27FC236}">
                <a16:creationId xmlns:a16="http://schemas.microsoft.com/office/drawing/2014/main" id="{185D0C45-64C8-434A-A627-9A89115928EC}"/>
              </a:ext>
            </a:extLst>
          </p:cNvPr>
          <p:cNvSpPr txBox="1"/>
          <p:nvPr/>
        </p:nvSpPr>
        <p:spPr>
          <a:xfrm>
            <a:off x="1389038" y="2555166"/>
            <a:ext cx="735779"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EXTERIOR</a:t>
            </a:r>
          </a:p>
        </p:txBody>
      </p:sp>
      <p:sp>
        <p:nvSpPr>
          <p:cNvPr id="28" name="Rectángulo redondeado 27">
            <a:extLst>
              <a:ext uri="{FF2B5EF4-FFF2-40B4-BE49-F238E27FC236}">
                <a16:creationId xmlns:a16="http://schemas.microsoft.com/office/drawing/2014/main" id="{3561D06E-A731-344D-AEA0-88BE8D68B72C}"/>
              </a:ext>
            </a:extLst>
          </p:cNvPr>
          <p:cNvSpPr/>
          <p:nvPr/>
        </p:nvSpPr>
        <p:spPr>
          <a:xfrm>
            <a:off x="3840468" y="4185470"/>
            <a:ext cx="1696158" cy="459997"/>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Solicita</a:t>
            </a:r>
          </a:p>
          <a:p>
            <a:pPr algn="ctr" eaLnBrk="1" hangingPunct="1">
              <a:defRPr/>
            </a:pPr>
            <a:r>
              <a:rPr lang="es-PE" sz="1400" b="1" dirty="0">
                <a:solidFill>
                  <a:schemeClr val="bg1"/>
                </a:solidFill>
                <a:latin typeface="Calibri" charset="0"/>
                <a:ea typeface="Calibri" charset="0"/>
                <a:cs typeface="Calibri" charset="0"/>
              </a:rPr>
              <a:t>drawback</a:t>
            </a:r>
          </a:p>
        </p:txBody>
      </p:sp>
      <p:sp>
        <p:nvSpPr>
          <p:cNvPr id="29" name="14 CuadroTexto">
            <a:extLst>
              <a:ext uri="{FF2B5EF4-FFF2-40B4-BE49-F238E27FC236}">
                <a16:creationId xmlns:a16="http://schemas.microsoft.com/office/drawing/2014/main" id="{EB13EC6C-03A1-4C42-BC7C-1CBFBF6F6B35}"/>
              </a:ext>
            </a:extLst>
          </p:cNvPr>
          <p:cNvSpPr txBox="1"/>
          <p:nvPr/>
        </p:nvSpPr>
        <p:spPr>
          <a:xfrm>
            <a:off x="7256385" y="2691110"/>
            <a:ext cx="402354" cy="21544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400" b="1" kern="1200" dirty="0"/>
              <a:t>PERÚ</a:t>
            </a:r>
          </a:p>
        </p:txBody>
      </p:sp>
      <p:sp>
        <p:nvSpPr>
          <p:cNvPr id="30" name="Flecha derecha 29">
            <a:extLst>
              <a:ext uri="{FF2B5EF4-FFF2-40B4-BE49-F238E27FC236}">
                <a16:creationId xmlns:a16="http://schemas.microsoft.com/office/drawing/2014/main" id="{67FF532D-8D9C-014D-9C73-A0928412FD03}"/>
              </a:ext>
            </a:extLst>
          </p:cNvPr>
          <p:cNvSpPr/>
          <p:nvPr/>
        </p:nvSpPr>
        <p:spPr>
          <a:xfrm rot="10800000">
            <a:off x="5871138" y="3535089"/>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31" name="Grupo 30">
            <a:extLst>
              <a:ext uri="{FF2B5EF4-FFF2-40B4-BE49-F238E27FC236}">
                <a16:creationId xmlns:a16="http://schemas.microsoft.com/office/drawing/2014/main" id="{59425759-0B74-D841-91B8-E6721AFEB36A}"/>
              </a:ext>
            </a:extLst>
          </p:cNvPr>
          <p:cNvGrpSpPr/>
          <p:nvPr/>
        </p:nvGrpSpPr>
        <p:grpSpPr>
          <a:xfrm>
            <a:off x="326977" y="917244"/>
            <a:ext cx="1897568" cy="394721"/>
            <a:chOff x="287221" y="917244"/>
            <a:chExt cx="2231186" cy="500394"/>
          </a:xfrm>
        </p:grpSpPr>
        <p:sp>
          <p:nvSpPr>
            <p:cNvPr id="32" name="Rectángulo redondeado 31">
              <a:extLst>
                <a:ext uri="{FF2B5EF4-FFF2-40B4-BE49-F238E27FC236}">
                  <a16:creationId xmlns:a16="http://schemas.microsoft.com/office/drawing/2014/main" id="{B3166080-D337-E947-838D-943F8F58492A}"/>
                </a:ext>
              </a:extLst>
            </p:cNvPr>
            <p:cNvSpPr/>
            <p:nvPr/>
          </p:nvSpPr>
          <p:spPr>
            <a:xfrm>
              <a:off x="503239" y="917244"/>
              <a:ext cx="2015168" cy="500394"/>
            </a:xfrm>
            <a:prstGeom prst="roundRect">
              <a:avLst>
                <a:gd name="adj" fmla="val 24841"/>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25" algn="ctr">
                <a:buClr>
                  <a:schemeClr val="tx1"/>
                </a:buClr>
                <a:buSzPct val="100000"/>
                <a:tabLst>
                  <a:tab pos="121285" algn="l"/>
                </a:tabLst>
              </a:pPr>
              <a:r>
                <a:rPr lang="en-US" sz="1300" b="1" i="1" spc="-10" dirty="0">
                  <a:solidFill>
                    <a:schemeClr val="bg1"/>
                  </a:solidFill>
                </a:rPr>
                <a:t>DRAWBACK</a:t>
              </a:r>
            </a:p>
          </p:txBody>
        </p:sp>
        <p:grpSp>
          <p:nvGrpSpPr>
            <p:cNvPr id="33" name="Agrupar 14">
              <a:extLst>
                <a:ext uri="{FF2B5EF4-FFF2-40B4-BE49-F238E27FC236}">
                  <a16:creationId xmlns:a16="http://schemas.microsoft.com/office/drawing/2014/main" id="{5894D506-F3E0-6142-9F63-E78778A63239}"/>
                </a:ext>
              </a:extLst>
            </p:cNvPr>
            <p:cNvGrpSpPr/>
            <p:nvPr/>
          </p:nvGrpSpPr>
          <p:grpSpPr>
            <a:xfrm>
              <a:off x="287221" y="965530"/>
              <a:ext cx="459474" cy="403823"/>
              <a:chOff x="5892512" y="2805541"/>
              <a:chExt cx="459474" cy="403823"/>
            </a:xfrm>
          </p:grpSpPr>
          <p:sp>
            <p:nvSpPr>
              <p:cNvPr id="34" name="Elipse 33">
                <a:extLst>
                  <a:ext uri="{FF2B5EF4-FFF2-40B4-BE49-F238E27FC236}">
                    <a16:creationId xmlns:a16="http://schemas.microsoft.com/office/drawing/2014/main" id="{CE8ED963-2D87-6348-B0A0-39DBE1211493}"/>
                  </a:ext>
                </a:extLst>
              </p:cNvPr>
              <p:cNvSpPr/>
              <p:nvPr/>
            </p:nvSpPr>
            <p:spPr>
              <a:xfrm>
                <a:off x="5956277" y="2824919"/>
                <a:ext cx="395709" cy="376075"/>
              </a:xfrm>
              <a:prstGeom prst="ellipse">
                <a:avLst/>
              </a:prstGeom>
              <a:solidFill>
                <a:srgbClr val="098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5" name="Elipse 34">
                <a:extLst>
                  <a:ext uri="{FF2B5EF4-FFF2-40B4-BE49-F238E27FC236}">
                    <a16:creationId xmlns:a16="http://schemas.microsoft.com/office/drawing/2014/main" id="{342B957A-8912-9347-9593-8CFA7F8856D8}"/>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Triángulo 35">
                <a:extLst>
                  <a:ext uri="{FF2B5EF4-FFF2-40B4-BE49-F238E27FC236}">
                    <a16:creationId xmlns:a16="http://schemas.microsoft.com/office/drawing/2014/main" id="{31C9A499-7794-B044-B3A3-D2B1BA3A6F0A}"/>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
        <p:nvSpPr>
          <p:cNvPr id="37" name="14 CuadroTexto">
            <a:extLst>
              <a:ext uri="{FF2B5EF4-FFF2-40B4-BE49-F238E27FC236}">
                <a16:creationId xmlns:a16="http://schemas.microsoft.com/office/drawing/2014/main" id="{7A5F6758-36C3-1942-AD72-E510CAA25DB7}"/>
              </a:ext>
            </a:extLst>
          </p:cNvPr>
          <p:cNvSpPr txBox="1"/>
          <p:nvPr/>
        </p:nvSpPr>
        <p:spPr>
          <a:xfrm>
            <a:off x="1382466" y="3551442"/>
            <a:ext cx="663643" cy="338554"/>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s-PE" sz="1100" b="1" kern="1200" dirty="0"/>
              <a:t>Insumos </a:t>
            </a:r>
          </a:p>
          <a:p>
            <a:pPr algn="ctr"/>
            <a:r>
              <a:rPr lang="es-PE" sz="1100" b="1" kern="1200" dirty="0"/>
              <a:t>Extranjeros</a:t>
            </a:r>
          </a:p>
        </p:txBody>
      </p:sp>
      <p:grpSp>
        <p:nvGrpSpPr>
          <p:cNvPr id="38" name="Grupo 37">
            <a:extLst>
              <a:ext uri="{FF2B5EF4-FFF2-40B4-BE49-F238E27FC236}">
                <a16:creationId xmlns:a16="http://schemas.microsoft.com/office/drawing/2014/main" id="{23621087-DD2E-D142-8DDB-86201F08445A}"/>
              </a:ext>
            </a:extLst>
          </p:cNvPr>
          <p:cNvGrpSpPr/>
          <p:nvPr/>
        </p:nvGrpSpPr>
        <p:grpSpPr>
          <a:xfrm>
            <a:off x="1392885" y="2831719"/>
            <a:ext cx="667562" cy="667562"/>
            <a:chOff x="1392885" y="3076526"/>
            <a:chExt cx="889000" cy="889000"/>
          </a:xfrm>
        </p:grpSpPr>
        <p:sp>
          <p:nvSpPr>
            <p:cNvPr id="39" name="Elipse 38">
              <a:extLst>
                <a:ext uri="{FF2B5EF4-FFF2-40B4-BE49-F238E27FC236}">
                  <a16:creationId xmlns:a16="http://schemas.microsoft.com/office/drawing/2014/main" id="{A502928D-80D0-DC4F-854C-15EAA43B9227}"/>
                </a:ext>
              </a:extLst>
            </p:cNvPr>
            <p:cNvSpPr/>
            <p:nvPr/>
          </p:nvSpPr>
          <p:spPr>
            <a:xfrm>
              <a:off x="1392885" y="3076526"/>
              <a:ext cx="889000" cy="889000"/>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0" name="Imagen 39">
              <a:extLst>
                <a:ext uri="{FF2B5EF4-FFF2-40B4-BE49-F238E27FC236}">
                  <a16:creationId xmlns:a16="http://schemas.microsoft.com/office/drawing/2014/main" id="{9B958989-1DE9-6449-9FCD-8B2A7ADC4E03}"/>
                </a:ext>
              </a:extLst>
            </p:cNvPr>
            <p:cNvPicPr>
              <a:picLocks noChangeAspect="1"/>
            </p:cNvPicPr>
            <p:nvPr/>
          </p:nvPicPr>
          <p:blipFill>
            <a:blip r:embed="rId5"/>
            <a:stretch>
              <a:fillRect/>
            </a:stretch>
          </p:blipFill>
          <p:spPr>
            <a:xfrm>
              <a:off x="1580912" y="3212287"/>
              <a:ext cx="512945" cy="596390"/>
            </a:xfrm>
            <a:prstGeom prst="rect">
              <a:avLst/>
            </a:prstGeom>
          </p:spPr>
        </p:pic>
      </p:grpSp>
      <p:sp>
        <p:nvSpPr>
          <p:cNvPr id="41" name="Rectángulo 40">
            <a:extLst>
              <a:ext uri="{FF2B5EF4-FFF2-40B4-BE49-F238E27FC236}">
                <a16:creationId xmlns:a16="http://schemas.microsoft.com/office/drawing/2014/main" id="{1AACC8A8-909D-744F-9A7E-B1FC0D3EA483}"/>
              </a:ext>
            </a:extLst>
          </p:cNvPr>
          <p:cNvSpPr/>
          <p:nvPr/>
        </p:nvSpPr>
        <p:spPr>
          <a:xfrm>
            <a:off x="2224544" y="3369302"/>
            <a:ext cx="1326744" cy="364279"/>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PE" sz="1200" b="1" kern="1200" dirty="0">
                <a:solidFill>
                  <a:schemeClr val="tx1"/>
                </a:solidFill>
              </a:rPr>
              <a:t>Importación</a:t>
            </a:r>
          </a:p>
          <a:p>
            <a:pPr algn="ctr"/>
            <a:r>
              <a:rPr lang="es-PE" sz="1200" b="1" dirty="0">
                <a:solidFill>
                  <a:schemeClr val="tx1"/>
                </a:solidFill>
                <a:latin typeface="Calibri" panose="020F0502020204030204" pitchFamily="34" charset="0"/>
                <a:cs typeface="Calibri" panose="020F0502020204030204" pitchFamily="34" charset="0"/>
              </a:rPr>
              <a:t>definitiva</a:t>
            </a:r>
          </a:p>
        </p:txBody>
      </p:sp>
      <p:sp>
        <p:nvSpPr>
          <p:cNvPr id="42" name="Flecha derecha 41">
            <a:extLst>
              <a:ext uri="{FF2B5EF4-FFF2-40B4-BE49-F238E27FC236}">
                <a16:creationId xmlns:a16="http://schemas.microsoft.com/office/drawing/2014/main" id="{B1AEC7BD-06E0-B84C-8CA5-4C2C78857E41}"/>
              </a:ext>
            </a:extLst>
          </p:cNvPr>
          <p:cNvSpPr/>
          <p:nvPr/>
        </p:nvSpPr>
        <p:spPr>
          <a:xfrm>
            <a:off x="2603685" y="2912943"/>
            <a:ext cx="525373" cy="449221"/>
          </a:xfrm>
          <a:prstGeom prst="rightArrow">
            <a:avLst/>
          </a:prstGeom>
          <a:solidFill>
            <a:srgbClr val="715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3" name="Flecha derecha 42">
            <a:extLst>
              <a:ext uri="{FF2B5EF4-FFF2-40B4-BE49-F238E27FC236}">
                <a16:creationId xmlns:a16="http://schemas.microsoft.com/office/drawing/2014/main" id="{1F7C3E7F-B69B-6844-9AD0-F4B1F426BF4D}"/>
              </a:ext>
            </a:extLst>
          </p:cNvPr>
          <p:cNvSpPr/>
          <p:nvPr/>
        </p:nvSpPr>
        <p:spPr>
          <a:xfrm>
            <a:off x="5871138" y="3050060"/>
            <a:ext cx="525373" cy="449221"/>
          </a:xfrm>
          <a:prstGeom prst="rightArrow">
            <a:avLst/>
          </a:prstGeom>
          <a:solidFill>
            <a:srgbClr val="EE46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4" name="14 CuadroTexto">
            <a:extLst>
              <a:ext uri="{FF2B5EF4-FFF2-40B4-BE49-F238E27FC236}">
                <a16:creationId xmlns:a16="http://schemas.microsoft.com/office/drawing/2014/main" id="{A849052E-4155-5140-860A-BC26932EA042}"/>
              </a:ext>
            </a:extLst>
          </p:cNvPr>
          <p:cNvSpPr txBox="1"/>
          <p:nvPr/>
        </p:nvSpPr>
        <p:spPr>
          <a:xfrm>
            <a:off x="1389038" y="5096795"/>
            <a:ext cx="2027428" cy="169277"/>
          </a:xfrm>
          <a:prstGeom prst="rect">
            <a:avLst/>
          </a:prstGeom>
          <a:noFill/>
        </p:spPr>
        <p:style>
          <a:lnRef idx="0">
            <a:scrgbClr r="0" g="0" b="0"/>
          </a:lnRef>
          <a:fillRef idx="0">
            <a:scrgbClr r="0" g="0" b="0"/>
          </a:fillRef>
          <a:effectRef idx="0">
            <a:scrgbClr r="0" g="0" b="0"/>
          </a:effectRef>
          <a:fontRef idx="major"/>
        </p:style>
        <p:txBody>
          <a:bodyPr wrap="square" lIns="0" tIns="0"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s-PE" sz="1100" kern="1200" dirty="0">
                <a:solidFill>
                  <a:srgbClr val="EE4639"/>
                </a:solidFill>
              </a:rPr>
              <a:t>Plazo 180 días de la X</a:t>
            </a:r>
          </a:p>
        </p:txBody>
      </p:sp>
      <p:sp>
        <p:nvSpPr>
          <p:cNvPr id="45" name="Rectángulo redondeado 44">
            <a:extLst>
              <a:ext uri="{FF2B5EF4-FFF2-40B4-BE49-F238E27FC236}">
                <a16:creationId xmlns:a16="http://schemas.microsoft.com/office/drawing/2014/main" id="{4EEAAAE3-D14C-CD48-92CB-415DA252C974}"/>
              </a:ext>
            </a:extLst>
          </p:cNvPr>
          <p:cNvSpPr/>
          <p:nvPr/>
        </p:nvSpPr>
        <p:spPr>
          <a:xfrm>
            <a:off x="3840468" y="1903445"/>
            <a:ext cx="1696158" cy="459997"/>
          </a:xfrm>
          <a:prstGeom prst="roundRect">
            <a:avLst>
              <a:gd name="adj" fmla="val 16033"/>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400" b="1" dirty="0">
                <a:solidFill>
                  <a:schemeClr val="bg1"/>
                </a:solidFill>
                <a:latin typeface="Calibri" charset="0"/>
                <a:ea typeface="Calibri" charset="0"/>
                <a:cs typeface="Calibri" charset="0"/>
              </a:rPr>
              <a:t>Se paga tributos</a:t>
            </a:r>
          </a:p>
        </p:txBody>
      </p:sp>
    </p:spTree>
    <p:custDataLst>
      <p:tags r:id="rId1"/>
    </p:custDataLst>
    <p:extLst>
      <p:ext uri="{BB962C8B-B14F-4D97-AF65-F5344CB8AC3E}">
        <p14:creationId xmlns:p14="http://schemas.microsoft.com/office/powerpoint/2010/main" val="152065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351943A-23FB-234D-B1FB-59F5A7A486A8}"/>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042D15D2-5EBE-A943-B571-9915256C3CCA}"/>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INCOTERMS 2020</a:t>
            </a:r>
          </a:p>
        </p:txBody>
      </p:sp>
      <p:pic>
        <p:nvPicPr>
          <p:cNvPr id="8" name="Imagen 7">
            <a:extLst>
              <a:ext uri="{FF2B5EF4-FFF2-40B4-BE49-F238E27FC236}">
                <a16:creationId xmlns:a16="http://schemas.microsoft.com/office/drawing/2014/main" id="{60964368-3176-134C-9FAC-9FEA91D06F98}"/>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1190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3238" y="912813"/>
            <a:ext cx="8011795" cy="738664"/>
          </a:xfrm>
          <a:prstGeom prst="rect">
            <a:avLst/>
          </a:prstGeom>
        </p:spPr>
        <p:txBody>
          <a:bodyPr vert="horz" wrap="square" lIns="0" tIns="0" rIns="0" bIns="0" rtlCol="0">
            <a:spAutoFit/>
          </a:bodyPr>
          <a:lstStyle/>
          <a:p>
            <a:pPr algn="l"/>
            <a:r>
              <a:rPr lang="es-PE" sz="1600" dirty="0">
                <a:sym typeface="+mn-ea"/>
              </a:rPr>
              <a:t>El secretario General de la ICC (International Chamber of Commerce/Cámara de Comercio Internacional) define la importancia de usar los INCOTERMS en nuestras negociaciones internacionales y su aporte a la generación de nuevas oportunidades comerciales:</a:t>
            </a:r>
            <a:endParaRPr lang="en-US" sz="1400" b="1" i="1" spc="-10" dirty="0">
              <a:solidFill>
                <a:srgbClr val="262626"/>
              </a:solidFill>
              <a:cs typeface="Source Sans Pro"/>
            </a:endParaRPr>
          </a:p>
        </p:txBody>
      </p:sp>
      <p:sp>
        <p:nvSpPr>
          <p:cNvPr id="4" name="Rectangle 5">
            <a:extLst>
              <a:ext uri="{FF2B5EF4-FFF2-40B4-BE49-F238E27FC236}">
                <a16:creationId xmlns:a16="http://schemas.microsoft.com/office/drawing/2014/main" id="{09A83D1E-A0B0-7946-8358-DEFCAD0D828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INTRODUCCIÓN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43" name="Rectángulo redondeado 42">
            <a:extLst>
              <a:ext uri="{FF2B5EF4-FFF2-40B4-BE49-F238E27FC236}">
                <a16:creationId xmlns:a16="http://schemas.microsoft.com/office/drawing/2014/main" id="{3BF4D801-1FB4-8E45-954F-75F82FBE020F}"/>
              </a:ext>
            </a:extLst>
          </p:cNvPr>
          <p:cNvSpPr/>
          <p:nvPr/>
        </p:nvSpPr>
        <p:spPr>
          <a:xfrm>
            <a:off x="1362632" y="2304007"/>
            <a:ext cx="6556868" cy="2339788"/>
          </a:xfrm>
          <a:prstGeom prst="roundRect">
            <a:avLst>
              <a:gd name="adj" fmla="val 5987"/>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44" name="Imagen 43">
            <a:extLst>
              <a:ext uri="{FF2B5EF4-FFF2-40B4-BE49-F238E27FC236}">
                <a16:creationId xmlns:a16="http://schemas.microsoft.com/office/drawing/2014/main" id="{E0A852BD-EE84-8744-9225-BC8ABBA0712E}"/>
              </a:ext>
            </a:extLst>
          </p:cNvPr>
          <p:cNvPicPr>
            <a:picLocks noChangeAspect="1"/>
          </p:cNvPicPr>
          <p:nvPr/>
        </p:nvPicPr>
        <p:blipFill rotWithShape="1">
          <a:blip r:embed="rId3"/>
          <a:srcRect l="30026" r="24147" b="47890"/>
          <a:stretch/>
        </p:blipFill>
        <p:spPr>
          <a:xfrm>
            <a:off x="1640542" y="1831526"/>
            <a:ext cx="546847" cy="920717"/>
          </a:xfrm>
          <a:prstGeom prst="rect">
            <a:avLst/>
          </a:prstGeom>
        </p:spPr>
      </p:pic>
      <p:sp>
        <p:nvSpPr>
          <p:cNvPr id="45" name="object 7">
            <a:extLst>
              <a:ext uri="{FF2B5EF4-FFF2-40B4-BE49-F238E27FC236}">
                <a16:creationId xmlns:a16="http://schemas.microsoft.com/office/drawing/2014/main" id="{73BCA1B7-866D-6843-B3A6-6AD9739397C6}"/>
              </a:ext>
            </a:extLst>
          </p:cNvPr>
          <p:cNvSpPr txBox="1"/>
          <p:nvPr/>
        </p:nvSpPr>
        <p:spPr>
          <a:xfrm>
            <a:off x="1754367" y="2824321"/>
            <a:ext cx="5918641" cy="1677382"/>
          </a:xfrm>
          <a:prstGeom prst="rect">
            <a:avLst/>
          </a:prstGeom>
        </p:spPr>
        <p:txBody>
          <a:bodyPr vert="horz" wrap="square" lIns="0" tIns="0" rIns="0" bIns="0" rtlCol="0">
            <a:spAutoFit/>
          </a:bodyPr>
          <a:lstStyle/>
          <a:p>
            <a:r>
              <a:rPr lang="es-PE" sz="1800" i="1" dirty="0">
                <a:solidFill>
                  <a:schemeClr val="bg1"/>
                </a:solidFill>
                <a:latin typeface="Calibri" charset="0"/>
                <a:cs typeface="Calibri" charset="0"/>
                <a:sym typeface="+mn-ea"/>
              </a:rPr>
              <a:t>“</a:t>
            </a:r>
            <a:r>
              <a:rPr lang="es-PE" sz="1300" i="1" dirty="0">
                <a:solidFill>
                  <a:schemeClr val="bg1"/>
                </a:solidFill>
                <a:latin typeface="Calibri" charset="0"/>
                <a:cs typeface="Calibri" charset="0"/>
                <a:sym typeface="+mn-ea"/>
              </a:rPr>
              <a:t>Las reglas Incoterms 2020 hacen que los negocios funcionen para todos facilitando anualmente billones de dólares en el comercio global. Las reglas Incoterms 2020 ayudan a los importadores y exportadores de todo el mundo a entender sus responsabilidades y evitar malentendidos costosos. Las reglas conforman el lenguaje de las transacciones internacionales de compraventa y contribuyen a crear confianza en nuestro valioso sistema global comercial.” </a:t>
            </a:r>
          </a:p>
          <a:p>
            <a:endParaRPr lang="en-US" sz="1300" dirty="0">
              <a:solidFill>
                <a:schemeClr val="bg1"/>
              </a:solidFill>
              <a:latin typeface="Calibri" charset="0"/>
              <a:cs typeface="Calibri" charset="0"/>
            </a:endParaRPr>
          </a:p>
          <a:p>
            <a:pPr algn="r"/>
            <a:r>
              <a:rPr lang="en-US" sz="1300" b="1" dirty="0">
                <a:solidFill>
                  <a:schemeClr val="bg1"/>
                </a:solidFill>
                <a:latin typeface="Calibri" charset="0"/>
                <a:cs typeface="Calibri" charset="0"/>
              </a:rPr>
              <a:t>John W.H. Denton.</a:t>
            </a:r>
          </a:p>
        </p:txBody>
      </p:sp>
    </p:spTree>
    <p:custDataLst>
      <p:tags r:id="rId1"/>
    </p:custDataLst>
    <p:extLst>
      <p:ext uri="{BB962C8B-B14F-4D97-AF65-F5344CB8AC3E}">
        <p14:creationId xmlns:p14="http://schemas.microsoft.com/office/powerpoint/2010/main" val="24456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EBE122E-AB7C-D34B-8B69-9F660B011EB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58017923-33C5-A349-B3F2-AC4DD6EBDB75}"/>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DEFINICIÓN DE LOS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INCOTERMS 2020</a:t>
            </a:r>
          </a:p>
        </p:txBody>
      </p:sp>
      <p:pic>
        <p:nvPicPr>
          <p:cNvPr id="8" name="Imagen 7">
            <a:extLst>
              <a:ext uri="{FF2B5EF4-FFF2-40B4-BE49-F238E27FC236}">
                <a16:creationId xmlns:a16="http://schemas.microsoft.com/office/drawing/2014/main" id="{634B9802-89DF-2F49-9F6E-554176DB0FD6}"/>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398773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999013" cy="1849737"/>
          </a:xfrm>
          <a:prstGeom prst="rect">
            <a:avLst/>
          </a:prstGeom>
        </p:spPr>
        <p:txBody>
          <a:bodyPr vert="horz" wrap="square" lIns="0" tIns="0" rIns="0" bIns="0" rtlCol="0">
            <a:spAutoFit/>
          </a:bodyPr>
          <a:lstStyle/>
          <a:p>
            <a:pPr algn="l">
              <a:lnSpc>
                <a:spcPct val="120000"/>
              </a:lnSpc>
              <a:spcAft>
                <a:spcPts val="600"/>
              </a:spcAft>
            </a:pPr>
            <a:r>
              <a:rPr lang="es-ES" sz="1600" b="1" dirty="0">
                <a:sym typeface="+mn-ea"/>
              </a:rPr>
              <a:t>DEFINICIÓN</a:t>
            </a:r>
          </a:p>
          <a:p>
            <a:pPr marL="182563" indent="-182563" algn="l">
              <a:buFont typeface="Arial" panose="020B0604020202020204" pitchFamily="34" charset="0"/>
              <a:buChar char="•"/>
            </a:pPr>
            <a:r>
              <a:rPr lang="es-ES" sz="1600" dirty="0">
                <a:sym typeface="+mn-ea"/>
              </a:rPr>
              <a:t>Los INCOTERMS (International Commercial Terms ), son términos internacionales de referencia que facilitan las transacciones comerciales internacionales. Se dice que son referenciales porque su uso y aplicación en operaciones de compraventa internacional es </a:t>
            </a:r>
            <a:r>
              <a:rPr lang="es-ES" sz="1600" b="1" u="sng" dirty="0">
                <a:sym typeface="+mn-ea"/>
              </a:rPr>
              <a:t>voluntario</a:t>
            </a:r>
            <a:r>
              <a:rPr lang="es-ES" sz="1600" dirty="0">
                <a:sym typeface="+mn-ea"/>
              </a:rPr>
              <a:t> en los términos y versiones a elegir.</a:t>
            </a:r>
          </a:p>
          <a:p>
            <a:pPr marL="182563" indent="-182563" algn="l">
              <a:buFont typeface="Arial" panose="020B0604020202020204" pitchFamily="34" charset="0"/>
              <a:buChar char="•"/>
            </a:pPr>
            <a:endParaRPr lang="es-ES" sz="1600" dirty="0">
              <a:sym typeface="+mn-ea"/>
            </a:endParaRPr>
          </a:p>
          <a:p>
            <a:pPr marL="182563" indent="-182563" algn="l">
              <a:buFont typeface="Arial" panose="020B0604020202020204" pitchFamily="34" charset="0"/>
              <a:buChar char="•"/>
            </a:pPr>
            <a:r>
              <a:rPr lang="es-ES" sz="1600" dirty="0">
                <a:sym typeface="+mn-ea"/>
              </a:rPr>
              <a:t>Se presentan, en la versión 2020, como 11 combinaciones de 3 letras.</a:t>
            </a:r>
          </a:p>
        </p:txBody>
      </p:sp>
      <p:pic>
        <p:nvPicPr>
          <p:cNvPr id="4" name="Picture 4" descr="Resultado de imagen para incoterms 2020"/>
          <p:cNvPicPr>
            <a:picLocks noChangeAspect="1" noChangeArrowheads="1"/>
          </p:cNvPicPr>
          <p:nvPr/>
        </p:nvPicPr>
        <p:blipFill rotWithShape="1">
          <a:blip r:embed="rId2">
            <a:extLst>
              <a:ext uri="{28A0092B-C50C-407E-A947-70E740481C1C}">
                <a14:useLocalDpi xmlns:a14="http://schemas.microsoft.com/office/drawing/2010/main" val="0"/>
              </a:ext>
            </a:extLst>
          </a:blip>
          <a:srcRect b="77342"/>
          <a:stretch>
            <a:fillRect/>
          </a:stretch>
        </p:blipFill>
        <p:spPr bwMode="auto">
          <a:xfrm>
            <a:off x="503238" y="3482809"/>
            <a:ext cx="8172450" cy="7238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CE210D94-3177-2747-BE32-3CE4FCBA5FD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DEFINICIÓN DE LOS INCOTERMS 2020</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5178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077109" cy="1969770"/>
          </a:xfrm>
          <a:prstGeom prst="rect">
            <a:avLst/>
          </a:prstGeom>
        </p:spPr>
        <p:txBody>
          <a:bodyPr vert="horz" wrap="square" lIns="0" tIns="0" rIns="0" bIns="0" rtlCol="0">
            <a:spAutoFit/>
          </a:bodyPr>
          <a:lstStyle/>
          <a:p>
            <a:pPr marL="182563" indent="-182563" algn="l">
              <a:buFont typeface="Arial" panose="020B0604020202020204" pitchFamily="34" charset="0"/>
              <a:buChar char="•"/>
            </a:pPr>
            <a:r>
              <a:rPr lang="es-ES" sz="1600" spc="-10" dirty="0">
                <a:solidFill>
                  <a:srgbClr val="262626"/>
                </a:solidFill>
                <a:cs typeface="Source Sans Pro"/>
                <a:sym typeface="+mn-ea"/>
              </a:rPr>
              <a:t>Se usan también, en los contratos de compraventa internacional para minimizar las complicaciones legales con respecto a: </a:t>
            </a:r>
            <a:r>
              <a:rPr lang="es-ES" sz="1600" b="1" spc="-10" dirty="0">
                <a:solidFill>
                  <a:srgbClr val="262626"/>
                </a:solidFill>
                <a:cs typeface="Source Sans Pro"/>
                <a:sym typeface="+mn-ea"/>
              </a:rPr>
              <a:t>riesgos, costos, transporte y despacho aduanero</a:t>
            </a:r>
            <a:r>
              <a:rPr lang="es-ES" sz="1600" spc="-10" dirty="0">
                <a:solidFill>
                  <a:srgbClr val="262626"/>
                </a:solidFill>
                <a:cs typeface="Source Sans Pro"/>
                <a:sym typeface="+mn-ea"/>
              </a:rPr>
              <a:t> que puedan ocurrir en una exportación o importación.</a:t>
            </a:r>
          </a:p>
          <a:p>
            <a:pPr marL="182563" indent="-182563" algn="l">
              <a:buFont typeface="Arial" panose="020B0604020202020204" pitchFamily="34" charset="0"/>
              <a:buChar char="•"/>
            </a:pPr>
            <a:endParaRPr lang="es-ES" sz="1600" spc="-10" dirty="0">
              <a:solidFill>
                <a:srgbClr val="262626"/>
              </a:solidFill>
              <a:cs typeface="Source Sans Pro"/>
              <a:sym typeface="+mn-ea"/>
            </a:endParaRPr>
          </a:p>
          <a:p>
            <a:pPr marL="182563" indent="-182563">
              <a:buFont typeface="Arial" panose="020B0604020202020204" pitchFamily="34" charset="0"/>
              <a:buChar char="•"/>
            </a:pPr>
            <a:r>
              <a:rPr lang="es-ES" sz="1600" spc="-10" dirty="0">
                <a:solidFill>
                  <a:srgbClr val="262626"/>
                </a:solidFill>
                <a:cs typeface="Source Sans Pro"/>
                <a:sym typeface="+mn-ea"/>
              </a:rPr>
              <a:t>Fueron creados por la CCI – Cámara de Comercio Internacional </a:t>
            </a:r>
            <a:r>
              <a:rPr lang="en-US" sz="1600" spc="-10" dirty="0">
                <a:solidFill>
                  <a:srgbClr val="262626"/>
                </a:solidFill>
                <a:cs typeface="Source Sans Pro"/>
                <a:sym typeface="+mn-ea"/>
              </a:rPr>
              <a:t>o ICC (International Chamber of Commerce) </a:t>
            </a:r>
            <a:r>
              <a:rPr lang="es-ES" sz="1600" spc="-10" dirty="0">
                <a:solidFill>
                  <a:srgbClr val="262626"/>
                </a:solidFill>
                <a:cs typeface="Source Sans Pro"/>
                <a:sym typeface="+mn-ea"/>
              </a:rPr>
              <a:t>en 1936 ante la necesidad de delimitar las tareas de los compradores y vendedores en una operación de comercio internacional. A partir de la década de los 80´, los INCOTERMS son actualizados cada 10 años por la CCI de acuerdo a la evolución del mercado internacional.</a:t>
            </a:r>
            <a:endParaRPr lang="en-US" sz="1600" spc="-10" dirty="0">
              <a:solidFill>
                <a:srgbClr val="262626"/>
              </a:solidFill>
              <a:cs typeface="Source Sans Pro"/>
            </a:endParaRPr>
          </a:p>
        </p:txBody>
      </p:sp>
      <p:sp>
        <p:nvSpPr>
          <p:cNvPr id="6" name="Rectangle 5">
            <a:extLst>
              <a:ext uri="{FF2B5EF4-FFF2-40B4-BE49-F238E27FC236}">
                <a16:creationId xmlns:a16="http://schemas.microsoft.com/office/drawing/2014/main" id="{494380C7-94DE-B444-A1CC-50700E8D602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DEFINICIÓN DE LOS INCOTERMS 2020</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7" name="Grupo 6">
            <a:extLst>
              <a:ext uri="{FF2B5EF4-FFF2-40B4-BE49-F238E27FC236}">
                <a16:creationId xmlns:a16="http://schemas.microsoft.com/office/drawing/2014/main" id="{F83086F3-2D7C-4B45-A844-EB8F8A7DFD20}"/>
              </a:ext>
            </a:extLst>
          </p:cNvPr>
          <p:cNvGrpSpPr/>
          <p:nvPr/>
        </p:nvGrpSpPr>
        <p:grpSpPr>
          <a:xfrm>
            <a:off x="2309427" y="3280665"/>
            <a:ext cx="4525145" cy="1394848"/>
            <a:chOff x="3387777" y="3364557"/>
            <a:chExt cx="5299023" cy="1633391"/>
          </a:xfrm>
        </p:grpSpPr>
        <p:pic>
          <p:nvPicPr>
            <p:cNvPr id="8" name="Imagen 7">
              <a:extLst>
                <a:ext uri="{FF2B5EF4-FFF2-40B4-BE49-F238E27FC236}">
                  <a16:creationId xmlns:a16="http://schemas.microsoft.com/office/drawing/2014/main" id="{DE4E29CE-816F-504C-B347-C889D0BC8571}"/>
                </a:ext>
              </a:extLst>
            </p:cNvPr>
            <p:cNvPicPr>
              <a:picLocks noChangeAspect="1"/>
            </p:cNvPicPr>
            <p:nvPr/>
          </p:nvPicPr>
          <p:blipFill>
            <a:blip r:embed="rId2"/>
            <a:stretch>
              <a:fillRect/>
            </a:stretch>
          </p:blipFill>
          <p:spPr>
            <a:xfrm>
              <a:off x="3387777" y="3364557"/>
              <a:ext cx="5299023" cy="1633391"/>
            </a:xfrm>
            <a:prstGeom prst="rect">
              <a:avLst/>
            </a:prstGeom>
          </p:spPr>
        </p:pic>
        <p:pic>
          <p:nvPicPr>
            <p:cNvPr id="9" name="Imagen 8">
              <a:extLst>
                <a:ext uri="{FF2B5EF4-FFF2-40B4-BE49-F238E27FC236}">
                  <a16:creationId xmlns:a16="http://schemas.microsoft.com/office/drawing/2014/main" id="{15A9E5D1-26CA-824E-9DDA-A54AC92D76D0}"/>
                </a:ext>
              </a:extLst>
            </p:cNvPr>
            <p:cNvPicPr>
              <a:picLocks noChangeAspect="1"/>
            </p:cNvPicPr>
            <p:nvPr/>
          </p:nvPicPr>
          <p:blipFill rotWithShape="1">
            <a:blip r:embed="rId3"/>
            <a:srcRect l="5409" t="58785" r="68129" b="5973"/>
            <a:stretch/>
          </p:blipFill>
          <p:spPr>
            <a:xfrm>
              <a:off x="3492721" y="4330706"/>
              <a:ext cx="1550292" cy="639086"/>
            </a:xfrm>
            <a:prstGeom prst="rect">
              <a:avLst/>
            </a:prstGeom>
          </p:spPr>
        </p:pic>
      </p:grpSp>
    </p:spTree>
    <p:extLst>
      <p:ext uri="{BB962C8B-B14F-4D97-AF65-F5344CB8AC3E}">
        <p14:creationId xmlns:p14="http://schemas.microsoft.com/office/powerpoint/2010/main" val="3667894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03238" y="917377"/>
            <a:ext cx="2107337" cy="246221"/>
          </a:xfrm>
          <a:prstGeom prst="rect">
            <a:avLst/>
          </a:prstGeom>
        </p:spPr>
        <p:txBody>
          <a:bodyPr wrap="square" lIns="0" tIns="0" rIns="0" bIns="0">
            <a:spAutoFit/>
          </a:bodyPr>
          <a:lstStyle/>
          <a:p>
            <a:r>
              <a:rPr lang="en-US" sz="1600" b="1" dirty="0"/>
              <a:t>ASPECTOS BÁSICOS</a:t>
            </a:r>
          </a:p>
        </p:txBody>
      </p:sp>
      <p:pic>
        <p:nvPicPr>
          <p:cNvPr id="4" name="Picture 4"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t="35575" b="36414"/>
          <a:stretch>
            <a:fillRect/>
          </a:stretch>
        </p:blipFill>
        <p:spPr bwMode="auto">
          <a:xfrm>
            <a:off x="566848" y="2857500"/>
            <a:ext cx="2277386" cy="63789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srcRect l="9483" r="56084" b="71037"/>
          <a:stretch/>
        </p:blipFill>
        <p:spPr>
          <a:xfrm>
            <a:off x="3667226" y="917377"/>
            <a:ext cx="1953020" cy="1069311"/>
          </a:xfrm>
          <a:prstGeom prst="rect">
            <a:avLst/>
          </a:prstGeom>
        </p:spPr>
      </p:pic>
      <p:cxnSp>
        <p:nvCxnSpPr>
          <p:cNvPr id="8" name="Conector recto de flecha 7">
            <a:extLst>
              <a:ext uri="{FF2B5EF4-FFF2-40B4-BE49-F238E27FC236}">
                <a16:creationId xmlns:a16="http://schemas.microsoft.com/office/drawing/2014/main" id="{160B535D-E0F9-B041-8430-8B0E05B01BF2}"/>
              </a:ext>
            </a:extLst>
          </p:cNvPr>
          <p:cNvCxnSpPr/>
          <p:nvPr/>
        </p:nvCxnSpPr>
        <p:spPr>
          <a:xfrm flipH="1">
            <a:off x="4986560" y="1619537"/>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3 Tabla">
            <a:extLst>
              <a:ext uri="{FF2B5EF4-FFF2-40B4-BE49-F238E27FC236}">
                <a16:creationId xmlns:a16="http://schemas.microsoft.com/office/drawing/2014/main" id="{5B4AB22D-A2D9-3A45-A6D5-6C71E62AC67C}"/>
              </a:ext>
            </a:extLst>
          </p:cNvPr>
          <p:cNvGraphicFramePr>
            <a:graphicFrameLocks noGrp="1"/>
          </p:cNvGraphicFramePr>
          <p:nvPr>
            <p:extLst>
              <p:ext uri="{D42A27DB-BD31-4B8C-83A1-F6EECF244321}">
                <p14:modId xmlns:p14="http://schemas.microsoft.com/office/powerpoint/2010/main" val="1940157391"/>
              </p:ext>
            </p:extLst>
          </p:nvPr>
        </p:nvGraphicFramePr>
        <p:xfrm>
          <a:off x="3546631" y="1986688"/>
          <a:ext cx="2194211" cy="893574"/>
        </p:xfrm>
        <a:graphic>
          <a:graphicData uri="http://schemas.openxmlformats.org/drawingml/2006/table">
            <a:tbl>
              <a:tblPr firstRow="1" firstCol="1" bandRow="1">
                <a:tableStyleId>{3B4B98B0-60AC-42C2-AFA5-B58CD77FA1E5}</a:tableStyleId>
              </a:tblPr>
              <a:tblGrid>
                <a:gridCol w="2194211">
                  <a:extLst>
                    <a:ext uri="{9D8B030D-6E8A-4147-A177-3AD203B41FA5}">
                      <a16:colId xmlns:a16="http://schemas.microsoft.com/office/drawing/2014/main" val="20000"/>
                    </a:ext>
                  </a:extLst>
                </a:gridCol>
              </a:tblGrid>
              <a:tr h="258984">
                <a:tc>
                  <a:txBody>
                    <a:bodyPr/>
                    <a:lstStyle/>
                    <a:p>
                      <a:pPr algn="ctr">
                        <a:lnSpc>
                          <a:spcPts val="1500"/>
                        </a:lnSpc>
                        <a:spcAft>
                          <a:spcPts val="0"/>
                        </a:spcAft>
                      </a:pPr>
                      <a:r>
                        <a:rPr lang="es-PE" sz="1000" dirty="0">
                          <a:solidFill>
                            <a:schemeClr val="bg1"/>
                          </a:solidFill>
                          <a:effectLst/>
                          <a:latin typeface="Calibri" charset="0"/>
                          <a:ea typeface="Calibri" charset="0"/>
                          <a:cs typeface="Calibri" charset="0"/>
                        </a:rPr>
                        <a:t>LA ENTREGA DE LAS MERCANCÍAS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634590">
                <a:tc>
                  <a:txBody>
                    <a:bodyPr/>
                    <a:lstStyle/>
                    <a:p>
                      <a:pPr algn="ctr">
                        <a:lnSpc>
                          <a:spcPct val="80000"/>
                        </a:lnSpc>
                        <a:spcAft>
                          <a:spcPts val="0"/>
                        </a:spcAft>
                      </a:pPr>
                      <a:r>
                        <a:rPr lang="es-PE" sz="1100" b="0" dirty="0">
                          <a:solidFill>
                            <a:srgbClr val="000000"/>
                          </a:solidFill>
                          <a:effectLst/>
                          <a:latin typeface="Calibri" charset="0"/>
                          <a:ea typeface="Calibri" charset="0"/>
                          <a:cs typeface="Calibri" charset="0"/>
                        </a:rPr>
                        <a:t>¿En dónde entrega la carga el exportador?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10" name="Rectángulo redondeado 9">
            <a:extLst>
              <a:ext uri="{FF2B5EF4-FFF2-40B4-BE49-F238E27FC236}">
                <a16:creationId xmlns:a16="http://schemas.microsoft.com/office/drawing/2014/main" id="{704C9923-BAC3-0546-B6C2-ACB03DD0BEE7}"/>
              </a:ext>
            </a:extLst>
          </p:cNvPr>
          <p:cNvSpPr/>
          <p:nvPr/>
        </p:nvSpPr>
        <p:spPr>
          <a:xfrm>
            <a:off x="3546763" y="917377"/>
            <a:ext cx="2194079" cy="1962885"/>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pic>
        <p:nvPicPr>
          <p:cNvPr id="11" name="Imagen 10">
            <a:extLst>
              <a:ext uri="{FF2B5EF4-FFF2-40B4-BE49-F238E27FC236}">
                <a16:creationId xmlns:a16="http://schemas.microsoft.com/office/drawing/2014/main" id="{554E2C5C-2AB0-154D-8D09-3BA76A085A5D}"/>
              </a:ext>
            </a:extLst>
          </p:cNvPr>
          <p:cNvPicPr>
            <a:picLocks noChangeAspect="1"/>
          </p:cNvPicPr>
          <p:nvPr/>
        </p:nvPicPr>
        <p:blipFill rotWithShape="1">
          <a:blip r:embed="rId3"/>
          <a:srcRect l="2970" t="51560" r="60737" b="18022"/>
          <a:stretch/>
        </p:blipFill>
        <p:spPr>
          <a:xfrm>
            <a:off x="3814970" y="3051319"/>
            <a:ext cx="1637970" cy="893575"/>
          </a:xfrm>
          <a:prstGeom prst="rect">
            <a:avLst/>
          </a:prstGeom>
        </p:spPr>
      </p:pic>
      <p:cxnSp>
        <p:nvCxnSpPr>
          <p:cNvPr id="17" name="Conector recto de flecha 16">
            <a:extLst>
              <a:ext uri="{FF2B5EF4-FFF2-40B4-BE49-F238E27FC236}">
                <a16:creationId xmlns:a16="http://schemas.microsoft.com/office/drawing/2014/main" id="{59C21F55-45C4-EE4D-B853-AABB643EC9C0}"/>
              </a:ext>
            </a:extLst>
          </p:cNvPr>
          <p:cNvCxnSpPr/>
          <p:nvPr/>
        </p:nvCxnSpPr>
        <p:spPr>
          <a:xfrm flipH="1">
            <a:off x="7300390" y="1619537"/>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3 Tabla">
            <a:extLst>
              <a:ext uri="{FF2B5EF4-FFF2-40B4-BE49-F238E27FC236}">
                <a16:creationId xmlns:a16="http://schemas.microsoft.com/office/drawing/2014/main" id="{6A30B43A-CCD3-8645-81D2-E0E308A4F51F}"/>
              </a:ext>
            </a:extLst>
          </p:cNvPr>
          <p:cNvGraphicFramePr>
            <a:graphicFrameLocks noGrp="1"/>
          </p:cNvGraphicFramePr>
          <p:nvPr>
            <p:extLst>
              <p:ext uri="{D42A27DB-BD31-4B8C-83A1-F6EECF244321}">
                <p14:modId xmlns:p14="http://schemas.microsoft.com/office/powerpoint/2010/main" val="2549892007"/>
              </p:ext>
            </p:extLst>
          </p:nvPr>
        </p:nvGraphicFramePr>
        <p:xfrm>
          <a:off x="5860461" y="1986688"/>
          <a:ext cx="2194211" cy="893574"/>
        </p:xfrm>
        <a:graphic>
          <a:graphicData uri="http://schemas.openxmlformats.org/drawingml/2006/table">
            <a:tbl>
              <a:tblPr firstRow="1" firstCol="1" bandRow="1">
                <a:tableStyleId>{3B4B98B0-60AC-42C2-AFA5-B58CD77FA1E5}</a:tableStyleId>
              </a:tblPr>
              <a:tblGrid>
                <a:gridCol w="2194211">
                  <a:extLst>
                    <a:ext uri="{9D8B030D-6E8A-4147-A177-3AD203B41FA5}">
                      <a16:colId xmlns:a16="http://schemas.microsoft.com/office/drawing/2014/main" val="20000"/>
                    </a:ext>
                  </a:extLst>
                </a:gridCol>
              </a:tblGrid>
              <a:tr h="258984">
                <a:tc>
                  <a:txBody>
                    <a:bodyPr/>
                    <a:lstStyle/>
                    <a:p>
                      <a:pPr algn="ctr">
                        <a:lnSpc>
                          <a:spcPts val="1500"/>
                        </a:lnSpc>
                        <a:spcAft>
                          <a:spcPts val="0"/>
                        </a:spcAft>
                      </a:pPr>
                      <a:r>
                        <a:rPr lang="es-PE" sz="1000" dirty="0">
                          <a:solidFill>
                            <a:schemeClr val="bg1"/>
                          </a:solidFill>
                          <a:effectLst/>
                          <a:latin typeface="Calibri" charset="0"/>
                          <a:ea typeface="Calibri" charset="0"/>
                          <a:cs typeface="Calibri" charset="0"/>
                        </a:rPr>
                        <a:t>LA TRANSMISIÓN DE LOS RIESGOS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634590">
                <a:tc>
                  <a:txBody>
                    <a:bodyPr/>
                    <a:lstStyle/>
                    <a:p>
                      <a:pPr algn="ctr">
                        <a:lnSpc>
                          <a:spcPct val="80000"/>
                        </a:lnSpc>
                        <a:spcAft>
                          <a:spcPts val="0"/>
                        </a:spcAft>
                      </a:pPr>
                      <a:r>
                        <a:rPr lang="es-PE" sz="1100" b="0" dirty="0">
                          <a:solidFill>
                            <a:srgbClr val="000000"/>
                          </a:solidFill>
                          <a:effectLst/>
                          <a:latin typeface="Calibri" charset="0"/>
                          <a:ea typeface="Calibri" charset="0"/>
                          <a:cs typeface="Calibri" charset="0"/>
                        </a:rPr>
                        <a:t>¿Hasta qué punto me hago responsable por la integridad </a:t>
                      </a:r>
                      <a:br>
                        <a:rPr lang="es-PE" sz="1100" b="0" dirty="0">
                          <a:solidFill>
                            <a:srgbClr val="000000"/>
                          </a:solidFill>
                          <a:effectLst/>
                          <a:latin typeface="Calibri" charset="0"/>
                          <a:ea typeface="Calibri" charset="0"/>
                          <a:cs typeface="Calibri" charset="0"/>
                        </a:rPr>
                      </a:br>
                      <a:r>
                        <a:rPr lang="es-PE" sz="1100" b="0" dirty="0">
                          <a:solidFill>
                            <a:srgbClr val="000000"/>
                          </a:solidFill>
                          <a:effectLst/>
                          <a:latin typeface="Calibri" charset="0"/>
                          <a:ea typeface="Calibri" charset="0"/>
                          <a:cs typeface="Calibri" charset="0"/>
                        </a:rPr>
                        <a:t>de la carga?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19" name="Rectángulo redondeado 18">
            <a:extLst>
              <a:ext uri="{FF2B5EF4-FFF2-40B4-BE49-F238E27FC236}">
                <a16:creationId xmlns:a16="http://schemas.microsoft.com/office/drawing/2014/main" id="{2A4FC411-1804-274B-B60C-2D95BAFF6D7F}"/>
              </a:ext>
            </a:extLst>
          </p:cNvPr>
          <p:cNvSpPr/>
          <p:nvPr/>
        </p:nvSpPr>
        <p:spPr>
          <a:xfrm>
            <a:off x="5860593" y="917377"/>
            <a:ext cx="2194079" cy="1962885"/>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pic>
        <p:nvPicPr>
          <p:cNvPr id="20" name="Imagen 19">
            <a:extLst>
              <a:ext uri="{FF2B5EF4-FFF2-40B4-BE49-F238E27FC236}">
                <a16:creationId xmlns:a16="http://schemas.microsoft.com/office/drawing/2014/main" id="{E46B497D-7DB6-9F42-8B2B-25981237A571}"/>
              </a:ext>
            </a:extLst>
          </p:cNvPr>
          <p:cNvPicPr>
            <a:picLocks noChangeAspect="1"/>
          </p:cNvPicPr>
          <p:nvPr/>
        </p:nvPicPr>
        <p:blipFill rotWithShape="1">
          <a:blip r:embed="rId3"/>
          <a:srcRect l="58638" t="1026" r="16520" b="70369"/>
          <a:stretch/>
        </p:blipFill>
        <p:spPr>
          <a:xfrm>
            <a:off x="6379013" y="1031874"/>
            <a:ext cx="1121134" cy="840318"/>
          </a:xfrm>
          <a:prstGeom prst="rect">
            <a:avLst/>
          </a:prstGeom>
        </p:spPr>
      </p:pic>
      <p:cxnSp>
        <p:nvCxnSpPr>
          <p:cNvPr id="22" name="Conector recto de flecha 21">
            <a:extLst>
              <a:ext uri="{FF2B5EF4-FFF2-40B4-BE49-F238E27FC236}">
                <a16:creationId xmlns:a16="http://schemas.microsoft.com/office/drawing/2014/main" id="{1F9C9849-9C36-EB43-9BB0-A0E46EBD3D72}"/>
              </a:ext>
            </a:extLst>
          </p:cNvPr>
          <p:cNvCxnSpPr/>
          <p:nvPr/>
        </p:nvCxnSpPr>
        <p:spPr>
          <a:xfrm flipH="1">
            <a:off x="4986560" y="3678925"/>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3 Tabla">
            <a:extLst>
              <a:ext uri="{FF2B5EF4-FFF2-40B4-BE49-F238E27FC236}">
                <a16:creationId xmlns:a16="http://schemas.microsoft.com/office/drawing/2014/main" id="{AA6B0EE1-D083-FC4E-B187-A74401F15809}"/>
              </a:ext>
            </a:extLst>
          </p:cNvPr>
          <p:cNvGraphicFramePr>
            <a:graphicFrameLocks noGrp="1"/>
          </p:cNvGraphicFramePr>
          <p:nvPr>
            <p:extLst>
              <p:ext uri="{D42A27DB-BD31-4B8C-83A1-F6EECF244321}">
                <p14:modId xmlns:p14="http://schemas.microsoft.com/office/powerpoint/2010/main" val="37139885"/>
              </p:ext>
            </p:extLst>
          </p:nvPr>
        </p:nvGraphicFramePr>
        <p:xfrm>
          <a:off x="3546631" y="4046076"/>
          <a:ext cx="2194211" cy="893574"/>
        </p:xfrm>
        <a:graphic>
          <a:graphicData uri="http://schemas.openxmlformats.org/drawingml/2006/table">
            <a:tbl>
              <a:tblPr firstRow="1" firstCol="1" bandRow="1">
                <a:tableStyleId>{3B4B98B0-60AC-42C2-AFA5-B58CD77FA1E5}</a:tableStyleId>
              </a:tblPr>
              <a:tblGrid>
                <a:gridCol w="2194211">
                  <a:extLst>
                    <a:ext uri="{9D8B030D-6E8A-4147-A177-3AD203B41FA5}">
                      <a16:colId xmlns:a16="http://schemas.microsoft.com/office/drawing/2014/main" val="20000"/>
                    </a:ext>
                  </a:extLst>
                </a:gridCol>
              </a:tblGrid>
              <a:tr h="258984">
                <a:tc>
                  <a:txBody>
                    <a:bodyPr/>
                    <a:lstStyle/>
                    <a:p>
                      <a:pPr algn="ctr">
                        <a:lnSpc>
                          <a:spcPts val="1500"/>
                        </a:lnSpc>
                        <a:spcAft>
                          <a:spcPts val="0"/>
                        </a:spcAft>
                      </a:pPr>
                      <a:r>
                        <a:rPr lang="es-PE" sz="1000" dirty="0">
                          <a:solidFill>
                            <a:schemeClr val="bg1"/>
                          </a:solidFill>
                          <a:effectLst/>
                          <a:latin typeface="Calibri" charset="0"/>
                          <a:ea typeface="Calibri" charset="0"/>
                          <a:cs typeface="Calibri" charset="0"/>
                        </a:rPr>
                        <a:t>LA DISTRIBUCIÓN DE LOS GASTOS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634590">
                <a:tc>
                  <a:txBody>
                    <a:bodyPr/>
                    <a:lstStyle/>
                    <a:p>
                      <a:pPr algn="ctr">
                        <a:lnSpc>
                          <a:spcPct val="80000"/>
                        </a:lnSpc>
                        <a:spcAft>
                          <a:spcPts val="0"/>
                        </a:spcAft>
                      </a:pPr>
                      <a:r>
                        <a:rPr lang="es-PE" sz="1100" b="0" dirty="0">
                          <a:solidFill>
                            <a:srgbClr val="000000"/>
                          </a:solidFill>
                          <a:effectLst/>
                          <a:latin typeface="Calibri" charset="0"/>
                          <a:ea typeface="Calibri" charset="0"/>
                          <a:cs typeface="Calibri" charset="0"/>
                        </a:rPr>
                        <a:t>¿Hasta qué punto debo asumir los costos del embarque?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24" name="Rectángulo redondeado 23">
            <a:extLst>
              <a:ext uri="{FF2B5EF4-FFF2-40B4-BE49-F238E27FC236}">
                <a16:creationId xmlns:a16="http://schemas.microsoft.com/office/drawing/2014/main" id="{6EAB0AD5-91D1-5745-9FE3-590669CF5246}"/>
              </a:ext>
            </a:extLst>
          </p:cNvPr>
          <p:cNvSpPr/>
          <p:nvPr/>
        </p:nvSpPr>
        <p:spPr>
          <a:xfrm>
            <a:off x="3546763" y="2976765"/>
            <a:ext cx="2194079" cy="1962885"/>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25" name="Conector recto de flecha 24">
            <a:extLst>
              <a:ext uri="{FF2B5EF4-FFF2-40B4-BE49-F238E27FC236}">
                <a16:creationId xmlns:a16="http://schemas.microsoft.com/office/drawing/2014/main" id="{732B03E7-D790-294E-A2EF-4B41D75D2B7B}"/>
              </a:ext>
            </a:extLst>
          </p:cNvPr>
          <p:cNvCxnSpPr/>
          <p:nvPr/>
        </p:nvCxnSpPr>
        <p:spPr>
          <a:xfrm flipH="1">
            <a:off x="7300390" y="3678925"/>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3 Tabla">
            <a:extLst>
              <a:ext uri="{FF2B5EF4-FFF2-40B4-BE49-F238E27FC236}">
                <a16:creationId xmlns:a16="http://schemas.microsoft.com/office/drawing/2014/main" id="{6E382E39-CAD5-254B-985C-774F011134CA}"/>
              </a:ext>
            </a:extLst>
          </p:cNvPr>
          <p:cNvGraphicFramePr>
            <a:graphicFrameLocks noGrp="1"/>
          </p:cNvGraphicFramePr>
          <p:nvPr>
            <p:extLst>
              <p:ext uri="{D42A27DB-BD31-4B8C-83A1-F6EECF244321}">
                <p14:modId xmlns:p14="http://schemas.microsoft.com/office/powerpoint/2010/main" val="1229406245"/>
              </p:ext>
            </p:extLst>
          </p:nvPr>
        </p:nvGraphicFramePr>
        <p:xfrm>
          <a:off x="5860461" y="4046076"/>
          <a:ext cx="2194211" cy="893574"/>
        </p:xfrm>
        <a:graphic>
          <a:graphicData uri="http://schemas.openxmlformats.org/drawingml/2006/table">
            <a:tbl>
              <a:tblPr firstRow="1" firstCol="1" bandRow="1">
                <a:tableStyleId>{3B4B98B0-60AC-42C2-AFA5-B58CD77FA1E5}</a:tableStyleId>
              </a:tblPr>
              <a:tblGrid>
                <a:gridCol w="2194211">
                  <a:extLst>
                    <a:ext uri="{9D8B030D-6E8A-4147-A177-3AD203B41FA5}">
                      <a16:colId xmlns:a16="http://schemas.microsoft.com/office/drawing/2014/main" val="20000"/>
                    </a:ext>
                  </a:extLst>
                </a:gridCol>
              </a:tblGrid>
              <a:tr h="258984">
                <a:tc>
                  <a:txBody>
                    <a:bodyPr/>
                    <a:lstStyle/>
                    <a:p>
                      <a:pPr algn="ctr">
                        <a:lnSpc>
                          <a:spcPts val="1500"/>
                        </a:lnSpc>
                        <a:spcAft>
                          <a:spcPts val="0"/>
                        </a:spcAft>
                      </a:pPr>
                      <a:r>
                        <a:rPr lang="es-PE" sz="800" dirty="0">
                          <a:solidFill>
                            <a:schemeClr val="bg1"/>
                          </a:solidFill>
                          <a:effectLst/>
                          <a:latin typeface="Calibri" charset="0"/>
                          <a:ea typeface="Calibri" charset="0"/>
                          <a:cs typeface="Calibri" charset="0"/>
                        </a:rPr>
                        <a:t>LOS TRÁMITES DE DOCUMENTOS ADUANEROS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634590">
                <a:tc>
                  <a:txBody>
                    <a:bodyPr/>
                    <a:lstStyle/>
                    <a:p>
                      <a:pPr algn="ctr">
                        <a:lnSpc>
                          <a:spcPct val="80000"/>
                        </a:lnSpc>
                        <a:spcAft>
                          <a:spcPts val="0"/>
                        </a:spcAft>
                      </a:pPr>
                      <a:r>
                        <a:rPr lang="es-PE" sz="1100" b="0" dirty="0">
                          <a:solidFill>
                            <a:srgbClr val="000000"/>
                          </a:solidFill>
                          <a:effectLst/>
                          <a:latin typeface="Calibri" charset="0"/>
                          <a:ea typeface="Calibri" charset="0"/>
                          <a:cs typeface="Calibri" charset="0"/>
                        </a:rPr>
                        <a:t>¿En qué momento debo hacer la transferencia de los documentos </a:t>
                      </a:r>
                      <a:br>
                        <a:rPr lang="es-PE" sz="1100" b="0" dirty="0">
                          <a:solidFill>
                            <a:srgbClr val="000000"/>
                          </a:solidFill>
                          <a:effectLst/>
                          <a:latin typeface="Calibri" charset="0"/>
                          <a:ea typeface="Calibri" charset="0"/>
                          <a:cs typeface="Calibri" charset="0"/>
                        </a:rPr>
                      </a:br>
                      <a:r>
                        <a:rPr lang="es-PE" sz="1100" b="0" dirty="0">
                          <a:solidFill>
                            <a:srgbClr val="000000"/>
                          </a:solidFill>
                          <a:effectLst/>
                          <a:latin typeface="Calibri" charset="0"/>
                          <a:ea typeface="Calibri" charset="0"/>
                          <a:cs typeface="Calibri" charset="0"/>
                        </a:rPr>
                        <a:t>de exportación?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27" name="Rectángulo redondeado 26">
            <a:extLst>
              <a:ext uri="{FF2B5EF4-FFF2-40B4-BE49-F238E27FC236}">
                <a16:creationId xmlns:a16="http://schemas.microsoft.com/office/drawing/2014/main" id="{8A9A5BF4-47E2-554A-9FDE-63937D5CFB34}"/>
              </a:ext>
            </a:extLst>
          </p:cNvPr>
          <p:cNvSpPr/>
          <p:nvPr/>
        </p:nvSpPr>
        <p:spPr>
          <a:xfrm>
            <a:off x="5860593" y="2976765"/>
            <a:ext cx="2194079" cy="1962885"/>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pic>
        <p:nvPicPr>
          <p:cNvPr id="29" name="Imagen 28">
            <a:extLst>
              <a:ext uri="{FF2B5EF4-FFF2-40B4-BE49-F238E27FC236}">
                <a16:creationId xmlns:a16="http://schemas.microsoft.com/office/drawing/2014/main" id="{0252844E-53F7-6C4A-A056-1F98A24D9ACD}"/>
              </a:ext>
            </a:extLst>
          </p:cNvPr>
          <p:cNvPicPr>
            <a:picLocks noChangeAspect="1"/>
          </p:cNvPicPr>
          <p:nvPr/>
        </p:nvPicPr>
        <p:blipFill rotWithShape="1">
          <a:blip r:embed="rId3"/>
          <a:srcRect l="52893" t="53065" r="13633" b="18362"/>
          <a:stretch/>
        </p:blipFill>
        <p:spPr>
          <a:xfrm>
            <a:off x="5955767" y="2994758"/>
            <a:ext cx="1892171" cy="1051318"/>
          </a:xfrm>
          <a:prstGeom prst="rect">
            <a:avLst/>
          </a:prstGeom>
        </p:spPr>
      </p:pic>
      <p:sp>
        <p:nvSpPr>
          <p:cNvPr id="30" name="Rectangle 5">
            <a:extLst>
              <a:ext uri="{FF2B5EF4-FFF2-40B4-BE49-F238E27FC236}">
                <a16:creationId xmlns:a16="http://schemas.microsoft.com/office/drawing/2014/main" id="{5C3A1873-8F15-D545-83D1-61EF1B47EEF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DEFINICIÓN DE LOS INCOTERMS 2020</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651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590" y="927129"/>
            <a:ext cx="8077109" cy="275781"/>
          </a:xfrm>
          <a:prstGeom prst="rect">
            <a:avLst/>
          </a:prstGeom>
        </p:spPr>
        <p:txBody>
          <a:bodyPr vert="horz" wrap="square" lIns="0" tIns="0" rIns="0" bIns="0" rtlCol="0">
            <a:spAutoFit/>
          </a:bodyPr>
          <a:lstStyle/>
          <a:p>
            <a:pPr marL="182563" indent="-182563" algn="l">
              <a:lnSpc>
                <a:spcPct val="120000"/>
              </a:lnSpc>
              <a:buFont typeface="Arial" panose="020B0604020202020204" pitchFamily="34" charset="0"/>
              <a:buChar char="•"/>
            </a:pPr>
            <a:r>
              <a:rPr lang="es-ES" sz="1600" b="1" spc="-10" dirty="0">
                <a:solidFill>
                  <a:srgbClr val="262626"/>
                </a:solidFill>
                <a:cs typeface="Source Sans Pro"/>
                <a:sym typeface="+mn-ea"/>
              </a:rPr>
              <a:t>Las reglas INCOTERMS(*):</a:t>
            </a:r>
            <a:endParaRPr lang="en-US" sz="1600" b="1" spc="-10" dirty="0">
              <a:solidFill>
                <a:srgbClr val="262626"/>
              </a:solidFill>
              <a:cs typeface="Source Sans Pro"/>
            </a:endParaRPr>
          </a:p>
        </p:txBody>
      </p:sp>
      <p:sp>
        <p:nvSpPr>
          <p:cNvPr id="15" name="Rectángulo redondeado 14">
            <a:extLst>
              <a:ext uri="{FF2B5EF4-FFF2-40B4-BE49-F238E27FC236}">
                <a16:creationId xmlns:a16="http://schemas.microsoft.com/office/drawing/2014/main" id="{D66371FE-5E1F-714A-9EFA-255B69B68A0B}"/>
              </a:ext>
            </a:extLst>
          </p:cNvPr>
          <p:cNvSpPr/>
          <p:nvPr/>
        </p:nvSpPr>
        <p:spPr>
          <a:xfrm>
            <a:off x="1478249" y="1480874"/>
            <a:ext cx="2937355" cy="3627079"/>
          </a:xfrm>
          <a:prstGeom prst="roundRect">
            <a:avLst>
              <a:gd name="adj" fmla="val 415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tIns="936000" rtlCol="0" anchor="t"/>
          <a:lstStyle/>
          <a:p>
            <a:pPr algn="ctr">
              <a:spcAft>
                <a:spcPts val="0"/>
              </a:spcAft>
            </a:pPr>
            <a:r>
              <a:rPr lang="es-PE" sz="1600" b="1" dirty="0">
                <a:solidFill>
                  <a:schemeClr val="bg1"/>
                </a:solidFill>
                <a:effectLst/>
                <a:latin typeface="Calibri" charset="0"/>
                <a:ea typeface="Calibri" charset="0"/>
                <a:cs typeface="Calibri" charset="0"/>
              </a:rPr>
              <a:t>HACEN:</a:t>
            </a:r>
          </a:p>
        </p:txBody>
      </p:sp>
      <p:sp>
        <p:nvSpPr>
          <p:cNvPr id="17" name="Rectángulo redondeado 16">
            <a:extLst>
              <a:ext uri="{FF2B5EF4-FFF2-40B4-BE49-F238E27FC236}">
                <a16:creationId xmlns:a16="http://schemas.microsoft.com/office/drawing/2014/main" id="{A358F786-056E-9843-98DF-1CE58D134EC2}"/>
              </a:ext>
            </a:extLst>
          </p:cNvPr>
          <p:cNvSpPr/>
          <p:nvPr/>
        </p:nvSpPr>
        <p:spPr>
          <a:xfrm>
            <a:off x="1552913" y="2823045"/>
            <a:ext cx="2795239" cy="2122666"/>
          </a:xfrm>
          <a:prstGeom prst="roundRect">
            <a:avLst>
              <a:gd name="adj" fmla="val 4154"/>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33350" lvl="1" indent="-133350">
              <a:spcBef>
                <a:spcPct val="0"/>
              </a:spcBef>
              <a:buClr>
                <a:srgbClr val="01B1C3"/>
              </a:buClr>
              <a:buFont typeface="Arial" panose="020B0604020202020204" pitchFamily="34" charset="0"/>
              <a:buChar char="•"/>
            </a:pPr>
            <a:r>
              <a:rPr lang="es-ES" sz="1400" dirty="0">
                <a:solidFill>
                  <a:schemeClr val="tx1"/>
                </a:solidFill>
                <a:latin typeface="Calibri" charset="0"/>
                <a:cs typeface="Calibri" charset="0"/>
              </a:rPr>
              <a:t>Determinan entre el importador y el exportador:</a:t>
            </a:r>
          </a:p>
          <a:p>
            <a:pPr marL="269875" lvl="2" indent="-134938">
              <a:spcBef>
                <a:spcPct val="0"/>
              </a:spcBef>
              <a:buClr>
                <a:srgbClr val="01B1C3"/>
              </a:buClr>
              <a:buFont typeface="Arial" panose="020B0604020202020204" pitchFamily="34" charset="0"/>
              <a:buChar char="•"/>
            </a:pPr>
            <a:r>
              <a:rPr lang="es-ES" sz="1400" dirty="0">
                <a:solidFill>
                  <a:schemeClr val="tx1"/>
                </a:solidFill>
                <a:latin typeface="Calibri" charset="0"/>
                <a:cs typeface="Calibri" charset="0"/>
              </a:rPr>
              <a:t>Obligaciones (tareas)</a:t>
            </a:r>
          </a:p>
          <a:p>
            <a:pPr marL="269875" lvl="2" indent="-134938">
              <a:spcBef>
                <a:spcPct val="0"/>
              </a:spcBef>
              <a:buClr>
                <a:srgbClr val="01B1C3"/>
              </a:buClr>
              <a:buFont typeface="Arial" panose="020B0604020202020204" pitchFamily="34" charset="0"/>
              <a:buChar char="•"/>
            </a:pPr>
            <a:r>
              <a:rPr lang="es-ES" sz="1400" dirty="0">
                <a:solidFill>
                  <a:schemeClr val="tx1"/>
                </a:solidFill>
                <a:latin typeface="Calibri" charset="0"/>
                <a:cs typeface="Calibri" charset="0"/>
              </a:rPr>
              <a:t>Riesgo (riesgos a asumir)</a:t>
            </a:r>
          </a:p>
          <a:p>
            <a:pPr marL="269875" lvl="2" indent="-134938">
              <a:spcBef>
                <a:spcPct val="0"/>
              </a:spcBef>
              <a:buClr>
                <a:srgbClr val="01B1C3"/>
              </a:buClr>
              <a:buFont typeface="Arial" panose="020B0604020202020204" pitchFamily="34" charset="0"/>
              <a:buChar char="•"/>
            </a:pPr>
            <a:r>
              <a:rPr lang="es-ES" sz="1400" dirty="0">
                <a:solidFill>
                  <a:schemeClr val="tx1"/>
                </a:solidFill>
                <a:latin typeface="Calibri" charset="0"/>
                <a:cs typeface="Calibri" charset="0"/>
              </a:rPr>
              <a:t>Costos (pagos a realizar)</a:t>
            </a:r>
            <a:endParaRPr lang="es-PE" sz="1400" b="1" dirty="0">
              <a:solidFill>
                <a:schemeClr val="tx1"/>
              </a:solidFill>
              <a:effectLst/>
              <a:latin typeface="Calibri" charset="0"/>
              <a:ea typeface="Calibri" charset="0"/>
              <a:cs typeface="Calibri" charset="0"/>
            </a:endParaRPr>
          </a:p>
        </p:txBody>
      </p:sp>
      <p:sp>
        <p:nvSpPr>
          <p:cNvPr id="18" name="Rectángulo redondeado 17">
            <a:extLst>
              <a:ext uri="{FF2B5EF4-FFF2-40B4-BE49-F238E27FC236}">
                <a16:creationId xmlns:a16="http://schemas.microsoft.com/office/drawing/2014/main" id="{B497860B-5555-354A-9E56-C5870D75D866}"/>
              </a:ext>
            </a:extLst>
          </p:cNvPr>
          <p:cNvSpPr/>
          <p:nvPr/>
        </p:nvSpPr>
        <p:spPr>
          <a:xfrm>
            <a:off x="4825330" y="1480874"/>
            <a:ext cx="2937355" cy="3627079"/>
          </a:xfrm>
          <a:prstGeom prst="roundRect">
            <a:avLst>
              <a:gd name="adj" fmla="val 4154"/>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tIns="936000" rtlCol="0" anchor="t"/>
          <a:lstStyle/>
          <a:p>
            <a:pPr algn="ctr">
              <a:lnSpc>
                <a:spcPts val="1500"/>
              </a:lnSpc>
              <a:spcAft>
                <a:spcPts val="0"/>
              </a:spcAft>
            </a:pPr>
            <a:r>
              <a:rPr lang="es-PE" sz="1600" b="1" dirty="0">
                <a:solidFill>
                  <a:schemeClr val="bg1"/>
                </a:solidFill>
                <a:effectLst/>
                <a:latin typeface="Calibri" charset="0"/>
                <a:ea typeface="Calibri" charset="0"/>
                <a:cs typeface="Calibri" charset="0"/>
              </a:rPr>
              <a:t>NO HACEN:</a:t>
            </a:r>
          </a:p>
        </p:txBody>
      </p:sp>
      <p:sp>
        <p:nvSpPr>
          <p:cNvPr id="19" name="Rectángulo redondeado 18">
            <a:extLst>
              <a:ext uri="{FF2B5EF4-FFF2-40B4-BE49-F238E27FC236}">
                <a16:creationId xmlns:a16="http://schemas.microsoft.com/office/drawing/2014/main" id="{CDEF5ABE-AD97-0046-8312-7CB3D03BC977}"/>
              </a:ext>
            </a:extLst>
          </p:cNvPr>
          <p:cNvSpPr/>
          <p:nvPr/>
        </p:nvSpPr>
        <p:spPr>
          <a:xfrm>
            <a:off x="4899994" y="2823045"/>
            <a:ext cx="2795239" cy="2122666"/>
          </a:xfrm>
          <a:prstGeom prst="roundRect">
            <a:avLst>
              <a:gd name="adj" fmla="val 415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33350" lvl="1" indent="-133350">
              <a:spcBef>
                <a:spcPct val="0"/>
              </a:spcBef>
              <a:buClr>
                <a:srgbClr val="FE7828"/>
              </a:buClr>
              <a:buFont typeface="Arial" panose="020B0604020202020204" pitchFamily="34" charset="0"/>
              <a:buChar char="•"/>
            </a:pPr>
            <a:r>
              <a:rPr lang="es-ES" sz="1400" dirty="0">
                <a:solidFill>
                  <a:schemeClr val="tx1"/>
                </a:solidFill>
                <a:latin typeface="Calibri" charset="0"/>
                <a:cs typeface="Calibri" charset="0"/>
              </a:rPr>
              <a:t>No reemplazan al contrato de compraventa internacional.</a:t>
            </a:r>
          </a:p>
          <a:p>
            <a:pPr marL="133350" lvl="1" indent="-133350">
              <a:spcBef>
                <a:spcPct val="0"/>
              </a:spcBef>
              <a:buClr>
                <a:srgbClr val="FE7828"/>
              </a:buClr>
              <a:buFont typeface="Arial" panose="020B0604020202020204" pitchFamily="34" charset="0"/>
              <a:buChar char="•"/>
            </a:pPr>
            <a:r>
              <a:rPr lang="es-ES" sz="1400" dirty="0">
                <a:solidFill>
                  <a:schemeClr val="tx1"/>
                </a:solidFill>
                <a:latin typeface="Calibri" charset="0"/>
                <a:cs typeface="Calibri" charset="0"/>
              </a:rPr>
              <a:t>No se limitan a un tipo de producto.</a:t>
            </a:r>
          </a:p>
          <a:p>
            <a:pPr marL="133350" lvl="1" indent="-133350">
              <a:spcBef>
                <a:spcPct val="0"/>
              </a:spcBef>
              <a:buClr>
                <a:srgbClr val="FE7828"/>
              </a:buClr>
              <a:buFont typeface="Arial" panose="020B0604020202020204" pitchFamily="34" charset="0"/>
              <a:buChar char="•"/>
            </a:pPr>
            <a:r>
              <a:rPr lang="es-ES" sz="1400" dirty="0">
                <a:solidFill>
                  <a:schemeClr val="tx1"/>
                </a:solidFill>
                <a:latin typeface="Calibri" charset="0"/>
                <a:cs typeface="Calibri" charset="0"/>
              </a:rPr>
              <a:t>No condicionan sanciones, aranceles, prohibiciones, métodos de pago, recursos jurídicos entre las partes.</a:t>
            </a:r>
          </a:p>
        </p:txBody>
      </p:sp>
      <p:sp>
        <p:nvSpPr>
          <p:cNvPr id="6" name="Más 5">
            <a:extLst>
              <a:ext uri="{FF2B5EF4-FFF2-40B4-BE49-F238E27FC236}">
                <a16:creationId xmlns:a16="http://schemas.microsoft.com/office/drawing/2014/main" id="{1C8D77E5-6E86-3D42-ACAF-FC9F5E7D9AC0}"/>
              </a:ext>
            </a:extLst>
          </p:cNvPr>
          <p:cNvSpPr/>
          <p:nvPr/>
        </p:nvSpPr>
        <p:spPr>
          <a:xfrm>
            <a:off x="2591116" y="1624432"/>
            <a:ext cx="708461" cy="759065"/>
          </a:xfrm>
          <a:prstGeom prst="mathPlus">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PE" sz="1600" b="1"/>
          </a:p>
        </p:txBody>
      </p:sp>
      <p:sp>
        <p:nvSpPr>
          <p:cNvPr id="7" name="Rectángulo 6">
            <a:extLst>
              <a:ext uri="{FF2B5EF4-FFF2-40B4-BE49-F238E27FC236}">
                <a16:creationId xmlns:a16="http://schemas.microsoft.com/office/drawing/2014/main" id="{F4DB868D-17B2-4D4C-916B-77A4F3B9CC90}"/>
              </a:ext>
            </a:extLst>
          </p:cNvPr>
          <p:cNvSpPr/>
          <p:nvPr/>
        </p:nvSpPr>
        <p:spPr>
          <a:xfrm>
            <a:off x="5930290" y="1920588"/>
            <a:ext cx="727434" cy="2492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1" name="Rectangle 5">
            <a:extLst>
              <a:ext uri="{FF2B5EF4-FFF2-40B4-BE49-F238E27FC236}">
                <a16:creationId xmlns:a16="http://schemas.microsoft.com/office/drawing/2014/main" id="{CD9B06B5-60EF-CB43-B6E4-0B2F1D81F02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DEFINICIÓN DE LOS INCOTERMS 2020</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395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CC80224-53AE-8F44-96AB-3B95D2F30173}"/>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C348F17C-53F6-AD4F-ACAC-AAD206C08FF2}"/>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LOGÍSTICA</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INTERNACIONAL</a:t>
            </a:r>
          </a:p>
        </p:txBody>
      </p:sp>
      <p:pic>
        <p:nvPicPr>
          <p:cNvPr id="8" name="Imagen 7">
            <a:extLst>
              <a:ext uri="{FF2B5EF4-FFF2-40B4-BE49-F238E27FC236}">
                <a16:creationId xmlns:a16="http://schemas.microsoft.com/office/drawing/2014/main" id="{D2A92F98-000E-6740-AFBE-235EFF741213}"/>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310943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332;p23">
            <a:extLst>
              <a:ext uri="{FF2B5EF4-FFF2-40B4-BE49-F238E27FC236}">
                <a16:creationId xmlns:a16="http://schemas.microsoft.com/office/drawing/2014/main" id="{A5574B4F-857C-B240-871B-5475512A1537}"/>
              </a:ext>
            </a:extLst>
          </p:cNvPr>
          <p:cNvSpPr/>
          <p:nvPr/>
        </p:nvSpPr>
        <p:spPr>
          <a:xfrm>
            <a:off x="6037345" y="2999384"/>
            <a:ext cx="2570705" cy="501005"/>
          </a:xfrm>
          <a:prstGeom prst="roundRect">
            <a:avLst>
              <a:gd name="adj" fmla="val 18326"/>
            </a:avLst>
          </a:prstGeom>
          <a:solidFill>
            <a:srgbClr val="FE7828"/>
          </a:solidFill>
          <a:ln>
            <a:noFill/>
          </a:ln>
        </p:spPr>
        <p:txBody>
          <a:bodyPr spcFirstLastPara="1" wrap="square" lIns="91425" tIns="45700" rIns="91425" bIns="45700" anchor="ctr" anchorCtr="0">
            <a:noAutofit/>
          </a:bodyPr>
          <a:lstStyle/>
          <a:p>
            <a:pPr marL="0" lvl="0" indent="0" algn="ctr" defTabSz="488950">
              <a:lnSpc>
                <a:spcPct val="90000"/>
              </a:lnSpc>
              <a:spcBef>
                <a:spcPct val="0"/>
              </a:spcBef>
              <a:buNone/>
            </a:pPr>
            <a:r>
              <a:rPr lang="es-PE" sz="1100" b="1" kern="1200" dirty="0">
                <a:solidFill>
                  <a:schemeClr val="bg1"/>
                </a:solidFill>
              </a:rPr>
              <a:t>En las reglas que empiezan con ¨C¨:</a:t>
            </a:r>
          </a:p>
        </p:txBody>
      </p:sp>
      <p:sp>
        <p:nvSpPr>
          <p:cNvPr id="38" name="Google Shape;334;p23">
            <a:extLst>
              <a:ext uri="{FF2B5EF4-FFF2-40B4-BE49-F238E27FC236}">
                <a16:creationId xmlns:a16="http://schemas.microsoft.com/office/drawing/2014/main" id="{AEC4CB48-6EC4-064E-A0CA-FF87A018860F}"/>
              </a:ext>
            </a:extLst>
          </p:cNvPr>
          <p:cNvSpPr/>
          <p:nvPr/>
        </p:nvSpPr>
        <p:spPr>
          <a:xfrm>
            <a:off x="6037346" y="3573935"/>
            <a:ext cx="2570704" cy="1342284"/>
          </a:xfrm>
          <a:prstGeom prst="roundRect">
            <a:avLst>
              <a:gd name="adj" fmla="val 2748"/>
            </a:avLst>
          </a:prstGeom>
          <a:solidFill>
            <a:srgbClr val="FFD7C1"/>
          </a:solidFill>
          <a:ln>
            <a:noFill/>
          </a:ln>
        </p:spPr>
        <p:txBody>
          <a:bodyPr spcFirstLastPara="1" wrap="square" lIns="108000" tIns="108000" rIns="108000" bIns="45700" anchor="t" anchorCtr="0">
            <a:noAutofit/>
          </a:bodyPr>
          <a:lstStyle/>
          <a:p>
            <a:pPr marL="138113" lvl="1" indent="-128588">
              <a:spcBef>
                <a:spcPct val="0"/>
              </a:spcBef>
              <a:spcAft>
                <a:spcPct val="15000"/>
              </a:spcAft>
              <a:buClr>
                <a:srgbClr val="FE7828"/>
              </a:buClr>
              <a:buSzPct val="100000"/>
              <a:buFont typeface="Arial" panose="020B0604020202020204" pitchFamily="34" charset="0"/>
              <a:buChar char="•"/>
              <a:tabLst>
                <a:tab pos="3228975" algn="l"/>
              </a:tabLst>
            </a:pPr>
            <a:r>
              <a:rPr lang="es-PE" sz="1100" dirty="0">
                <a:solidFill>
                  <a:srgbClr val="262626"/>
                </a:solidFill>
                <a:latin typeface="Calibri"/>
                <a:cs typeface="Calibri"/>
              </a:rPr>
              <a:t>El lugar designado en el país de destino hasta donde el vendedor debe organizar y pagar el transporte de la mercancía, que no es, sin embargo, el lugar o el puerto de entrega (que tiene lugar en el país de origen)</a:t>
            </a:r>
          </a:p>
        </p:txBody>
      </p:sp>
      <p:grpSp>
        <p:nvGrpSpPr>
          <p:cNvPr id="39" name="Agrupar 4">
            <a:extLst>
              <a:ext uri="{FF2B5EF4-FFF2-40B4-BE49-F238E27FC236}">
                <a16:creationId xmlns:a16="http://schemas.microsoft.com/office/drawing/2014/main" id="{0AE8A649-ED16-F64C-AADF-2637D54705E9}"/>
              </a:ext>
            </a:extLst>
          </p:cNvPr>
          <p:cNvGrpSpPr/>
          <p:nvPr/>
        </p:nvGrpSpPr>
        <p:grpSpPr>
          <a:xfrm>
            <a:off x="5822431" y="3048013"/>
            <a:ext cx="459474" cy="403823"/>
            <a:chOff x="5892512" y="2805541"/>
            <a:chExt cx="459474" cy="403823"/>
          </a:xfrm>
        </p:grpSpPr>
        <p:sp>
          <p:nvSpPr>
            <p:cNvPr id="40" name="Elipse 39">
              <a:extLst>
                <a:ext uri="{FF2B5EF4-FFF2-40B4-BE49-F238E27FC236}">
                  <a16:creationId xmlns:a16="http://schemas.microsoft.com/office/drawing/2014/main" id="{0EB49C56-70C3-0947-B91F-92645D40FDD6}"/>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1" name="Elipse 40">
              <a:extLst>
                <a:ext uri="{FF2B5EF4-FFF2-40B4-BE49-F238E27FC236}">
                  <a16:creationId xmlns:a16="http://schemas.microsoft.com/office/drawing/2014/main" id="{C0B65D01-9BED-354A-BFF8-187884C3464D}"/>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42" name="Triángulo 41">
              <a:extLst>
                <a:ext uri="{FF2B5EF4-FFF2-40B4-BE49-F238E27FC236}">
                  <a16:creationId xmlns:a16="http://schemas.microsoft.com/office/drawing/2014/main" id="{ACAD8326-0131-1B4C-9EE9-C8FE7C04F838}"/>
                </a:ext>
              </a:extLst>
            </p:cNvPr>
            <p:cNvSpPr/>
            <p:nvPr/>
          </p:nvSpPr>
          <p:spPr>
            <a:xfrm rot="5400000">
              <a:off x="6076285" y="2946262"/>
              <a:ext cx="186870" cy="122381"/>
            </a:xfrm>
            <a:prstGeom prst="triangl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31" name="Google Shape;332;p23">
            <a:extLst>
              <a:ext uri="{FF2B5EF4-FFF2-40B4-BE49-F238E27FC236}">
                <a16:creationId xmlns:a16="http://schemas.microsoft.com/office/drawing/2014/main" id="{15880794-B6EF-534E-ACC1-CD1FF1DDD6B2}"/>
              </a:ext>
            </a:extLst>
          </p:cNvPr>
          <p:cNvSpPr/>
          <p:nvPr/>
        </p:nvSpPr>
        <p:spPr>
          <a:xfrm>
            <a:off x="3278242" y="2999384"/>
            <a:ext cx="2570705"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marL="0" lvl="0" indent="0" algn="ctr" defTabSz="488950">
              <a:lnSpc>
                <a:spcPct val="90000"/>
              </a:lnSpc>
              <a:spcBef>
                <a:spcPct val="0"/>
              </a:spcBef>
              <a:buNone/>
            </a:pPr>
            <a:r>
              <a:rPr lang="es-PE" sz="1100" b="1" kern="1200" dirty="0">
                <a:solidFill>
                  <a:schemeClr val="bg1"/>
                </a:solidFill>
              </a:rPr>
              <a:t>En las reglas que empiezan con ¨D¨:</a:t>
            </a:r>
          </a:p>
        </p:txBody>
      </p:sp>
      <p:sp>
        <p:nvSpPr>
          <p:cNvPr id="32" name="Google Shape;334;p23">
            <a:extLst>
              <a:ext uri="{FF2B5EF4-FFF2-40B4-BE49-F238E27FC236}">
                <a16:creationId xmlns:a16="http://schemas.microsoft.com/office/drawing/2014/main" id="{F44436BE-0A76-8B43-841D-834BC983A730}"/>
              </a:ext>
            </a:extLst>
          </p:cNvPr>
          <p:cNvSpPr/>
          <p:nvPr/>
        </p:nvSpPr>
        <p:spPr>
          <a:xfrm>
            <a:off x="3278243" y="3573935"/>
            <a:ext cx="2570704" cy="1342284"/>
          </a:xfrm>
          <a:prstGeom prst="roundRect">
            <a:avLst>
              <a:gd name="adj" fmla="val 2748"/>
            </a:avLst>
          </a:prstGeom>
          <a:solidFill>
            <a:srgbClr val="DDEEC7"/>
          </a:solidFill>
          <a:ln>
            <a:noFill/>
          </a:ln>
        </p:spPr>
        <p:txBody>
          <a:bodyPr spcFirstLastPara="1" wrap="square" lIns="108000" tIns="108000" rIns="108000" bIns="45700" anchor="t" anchorCtr="0">
            <a:noAutofit/>
          </a:bodyPr>
          <a:lstStyle/>
          <a:p>
            <a:pPr marL="138113" lvl="1" indent="-128588">
              <a:spcBef>
                <a:spcPct val="0"/>
              </a:spcBef>
              <a:spcAft>
                <a:spcPct val="15000"/>
              </a:spcAft>
              <a:buClr>
                <a:srgbClr val="92C14E"/>
              </a:buClr>
              <a:buSzPct val="100000"/>
              <a:buFont typeface="Arial" panose="020B0604020202020204" pitchFamily="34" charset="0"/>
              <a:buChar char="•"/>
              <a:tabLst>
                <a:tab pos="3228975" algn="l"/>
              </a:tabLst>
            </a:pPr>
            <a:r>
              <a:rPr lang="es-PE" sz="1100" dirty="0">
                <a:solidFill>
                  <a:srgbClr val="262626"/>
                </a:solidFill>
                <a:latin typeface="Calibri"/>
                <a:cs typeface="Calibri"/>
              </a:rPr>
              <a:t>El lugar designado es el lugar de entrega y también el lugar de destino, y el vendedor debe organizar el transporte hasta dicho punto.</a:t>
            </a:r>
          </a:p>
        </p:txBody>
      </p:sp>
      <p:grpSp>
        <p:nvGrpSpPr>
          <p:cNvPr id="33" name="Agrupar 4">
            <a:extLst>
              <a:ext uri="{FF2B5EF4-FFF2-40B4-BE49-F238E27FC236}">
                <a16:creationId xmlns:a16="http://schemas.microsoft.com/office/drawing/2014/main" id="{F875435A-3366-354E-97C9-1240AE513C98}"/>
              </a:ext>
            </a:extLst>
          </p:cNvPr>
          <p:cNvGrpSpPr/>
          <p:nvPr/>
        </p:nvGrpSpPr>
        <p:grpSpPr>
          <a:xfrm>
            <a:off x="3063328" y="3048013"/>
            <a:ext cx="459474" cy="403823"/>
            <a:chOff x="5892512" y="2805541"/>
            <a:chExt cx="459474" cy="403823"/>
          </a:xfrm>
        </p:grpSpPr>
        <p:sp>
          <p:nvSpPr>
            <p:cNvPr id="34" name="Elipse 33">
              <a:extLst>
                <a:ext uri="{FF2B5EF4-FFF2-40B4-BE49-F238E27FC236}">
                  <a16:creationId xmlns:a16="http://schemas.microsoft.com/office/drawing/2014/main" id="{D63444F9-E754-4C43-BE2F-D0F3CE5A82FE}"/>
                </a:ext>
              </a:extLst>
            </p:cNvPr>
            <p:cNvSpPr/>
            <p:nvPr/>
          </p:nvSpPr>
          <p:spPr>
            <a:xfrm>
              <a:off x="5956277" y="2824919"/>
              <a:ext cx="395709" cy="376075"/>
            </a:xfrm>
            <a:prstGeom prst="ellipse">
              <a:avLst/>
            </a:prstGeom>
            <a:solidFill>
              <a:srgbClr val="6D9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5" name="Elipse 34">
              <a:extLst>
                <a:ext uri="{FF2B5EF4-FFF2-40B4-BE49-F238E27FC236}">
                  <a16:creationId xmlns:a16="http://schemas.microsoft.com/office/drawing/2014/main" id="{E7BFE313-D9C6-E94B-AD7F-58174CB47947}"/>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Triángulo 35">
              <a:extLst>
                <a:ext uri="{FF2B5EF4-FFF2-40B4-BE49-F238E27FC236}">
                  <a16:creationId xmlns:a16="http://schemas.microsoft.com/office/drawing/2014/main" id="{2E77F891-FA46-F64A-B563-295CC06A5CD0}"/>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3" name="object 7"/>
          <p:cNvSpPr txBox="1"/>
          <p:nvPr/>
        </p:nvSpPr>
        <p:spPr>
          <a:xfrm>
            <a:off x="503238" y="912813"/>
            <a:ext cx="8345600" cy="1938992"/>
          </a:xfrm>
          <a:prstGeom prst="rect">
            <a:avLst/>
          </a:prstGeom>
        </p:spPr>
        <p:txBody>
          <a:bodyPr vert="horz" wrap="square" lIns="0" tIns="0" rIns="0" bIns="0" rtlCol="0">
            <a:spAutoFit/>
          </a:bodyPr>
          <a:lstStyle/>
          <a:p>
            <a:pPr marL="182563" indent="-182563" algn="l">
              <a:buFont typeface="Arial" panose="020B0604020202020204" pitchFamily="34" charset="0"/>
              <a:buChar char="•"/>
            </a:pPr>
            <a:r>
              <a:rPr lang="es-ES" sz="1400" spc="-10" dirty="0">
                <a:solidFill>
                  <a:srgbClr val="262626"/>
                </a:solidFill>
                <a:cs typeface="Source Sans Pro"/>
                <a:sym typeface="+mn-ea"/>
              </a:rPr>
              <a:t>Si las partes desean que las reglas INCOTERMS se apliquen al contrato de compraventa internacional, la manera más segura de garantizarlo consiste en dejar clara esta intención mediante expresiones como(*):</a:t>
            </a:r>
          </a:p>
          <a:p>
            <a:pPr marL="182563" indent="-182563" algn="l">
              <a:buFont typeface="Arial" panose="020B0604020202020204" pitchFamily="34" charset="0"/>
              <a:buChar char="•"/>
            </a:pPr>
            <a:endParaRPr lang="es-ES" sz="1400" spc="-10" dirty="0">
              <a:solidFill>
                <a:srgbClr val="262626"/>
              </a:solidFill>
              <a:cs typeface="Source Sans Pro"/>
              <a:sym typeface="+mn-ea"/>
            </a:endParaRPr>
          </a:p>
          <a:p>
            <a:pPr marL="182563" indent="-182563" algn="ctr"/>
            <a:endParaRPr lang="es-ES" sz="1400" b="1" spc="-10" dirty="0">
              <a:solidFill>
                <a:srgbClr val="0070C0"/>
              </a:solidFill>
              <a:cs typeface="Source Sans Pro"/>
              <a:sym typeface="+mn-ea"/>
            </a:endParaRPr>
          </a:p>
          <a:p>
            <a:pPr marL="182563" indent="-182563" algn="ctr"/>
            <a:endParaRPr lang="es-ES" sz="1400" b="1" spc="-10" dirty="0">
              <a:solidFill>
                <a:srgbClr val="0070C0"/>
              </a:solidFill>
              <a:cs typeface="Source Sans Pro"/>
              <a:sym typeface="+mn-ea"/>
            </a:endParaRPr>
          </a:p>
          <a:p>
            <a:pPr marL="182563" indent="-182563" algn="ctr"/>
            <a:endParaRPr lang="es-ES" sz="1400" b="1" spc="-10" dirty="0">
              <a:solidFill>
                <a:srgbClr val="0070C0"/>
              </a:solidFill>
              <a:cs typeface="Source Sans Pro"/>
              <a:sym typeface="+mn-ea"/>
            </a:endParaRPr>
          </a:p>
          <a:p>
            <a:pPr marL="182563" indent="-182563" algn="ctr"/>
            <a:endParaRPr lang="es-ES" sz="1400" b="1" spc="-10" dirty="0">
              <a:solidFill>
                <a:srgbClr val="0070C0"/>
              </a:solidFill>
              <a:cs typeface="Source Sans Pro"/>
              <a:sym typeface="+mn-ea"/>
            </a:endParaRPr>
          </a:p>
          <a:p>
            <a:pPr marL="182563" indent="-182563">
              <a:buFont typeface="Arial" panose="020B0604020202020204" pitchFamily="34" charset="0"/>
              <a:buChar char="•"/>
            </a:pPr>
            <a:r>
              <a:rPr lang="es-ES" sz="1400" spc="-10" dirty="0">
                <a:solidFill>
                  <a:srgbClr val="262626"/>
                </a:solidFill>
                <a:cs typeface="Source Sans Pro"/>
                <a:sym typeface="+mn-ea"/>
              </a:rPr>
              <a:t>Prescindir del año de la edición podría acarrear problemas que pueden ser difíciles de solventar.</a:t>
            </a:r>
          </a:p>
          <a:p>
            <a:pPr marL="182563" indent="-182563">
              <a:buFont typeface="Arial" panose="020B0604020202020204" pitchFamily="34" charset="0"/>
              <a:buChar char="•"/>
            </a:pPr>
            <a:r>
              <a:rPr lang="es-ES" sz="1400" spc="-10" dirty="0">
                <a:solidFill>
                  <a:srgbClr val="262626"/>
                </a:solidFill>
                <a:cs typeface="Source Sans Pro"/>
                <a:sym typeface="+mn-ea"/>
              </a:rPr>
              <a:t>Asimismo, definir el lugar es incluso más importante: </a:t>
            </a:r>
            <a:endParaRPr lang="en-US" sz="1400" spc="-10" dirty="0">
              <a:solidFill>
                <a:srgbClr val="262626"/>
              </a:solidFill>
              <a:cs typeface="Source Sans Pro"/>
            </a:endParaRPr>
          </a:p>
        </p:txBody>
      </p:sp>
      <p:sp>
        <p:nvSpPr>
          <p:cNvPr id="13" name="Google Shape;332;p23">
            <a:extLst>
              <a:ext uri="{FF2B5EF4-FFF2-40B4-BE49-F238E27FC236}">
                <a16:creationId xmlns:a16="http://schemas.microsoft.com/office/drawing/2014/main" id="{DFEE7AB1-2E8D-644F-8E34-671A232156CF}"/>
              </a:ext>
            </a:extLst>
          </p:cNvPr>
          <p:cNvSpPr/>
          <p:nvPr/>
        </p:nvSpPr>
        <p:spPr>
          <a:xfrm>
            <a:off x="503237" y="2999384"/>
            <a:ext cx="2570705" cy="501005"/>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0" lvl="0" indent="0" algn="ctr" defTabSz="488950">
              <a:lnSpc>
                <a:spcPct val="90000"/>
              </a:lnSpc>
              <a:spcBef>
                <a:spcPct val="0"/>
              </a:spcBef>
              <a:buNone/>
            </a:pPr>
            <a:r>
              <a:rPr lang="es-PE" sz="1100" b="1" kern="1200" dirty="0">
                <a:solidFill>
                  <a:schemeClr val="bg1"/>
                </a:solidFill>
              </a:rPr>
              <a:t>En todas las reglas INCOTERMS, </a:t>
            </a:r>
            <a:br>
              <a:rPr lang="es-PE" sz="1100" b="1" kern="1200" dirty="0">
                <a:solidFill>
                  <a:schemeClr val="bg1"/>
                </a:solidFill>
              </a:rPr>
            </a:br>
            <a:r>
              <a:rPr lang="es-PE" sz="1100" b="1" kern="1200" dirty="0">
                <a:solidFill>
                  <a:schemeClr val="bg1"/>
                </a:solidFill>
              </a:rPr>
              <a:t>excepto las que empiezan con ¨C¨:</a:t>
            </a:r>
          </a:p>
        </p:txBody>
      </p:sp>
      <p:sp>
        <p:nvSpPr>
          <p:cNvPr id="14" name="Google Shape;334;p23">
            <a:extLst>
              <a:ext uri="{FF2B5EF4-FFF2-40B4-BE49-F238E27FC236}">
                <a16:creationId xmlns:a16="http://schemas.microsoft.com/office/drawing/2014/main" id="{C83FA59C-C804-0D42-B8A1-8AF6ED27528F}"/>
              </a:ext>
            </a:extLst>
          </p:cNvPr>
          <p:cNvSpPr/>
          <p:nvPr/>
        </p:nvSpPr>
        <p:spPr>
          <a:xfrm>
            <a:off x="503238" y="3573935"/>
            <a:ext cx="2570704" cy="1342284"/>
          </a:xfrm>
          <a:prstGeom prst="roundRect">
            <a:avLst>
              <a:gd name="adj" fmla="val 2748"/>
            </a:avLst>
          </a:prstGeom>
          <a:solidFill>
            <a:srgbClr val="D1EFF4"/>
          </a:solidFill>
          <a:ln>
            <a:noFill/>
          </a:ln>
        </p:spPr>
        <p:txBody>
          <a:bodyPr spcFirstLastPara="1" wrap="square" lIns="108000" tIns="108000" rIns="108000" bIns="45700" anchor="t" anchorCtr="0">
            <a:noAutofit/>
          </a:bodyPr>
          <a:lstStyle/>
          <a:p>
            <a:pPr marL="138113" lvl="1" indent="-128588">
              <a:spcBef>
                <a:spcPct val="0"/>
              </a:spcBef>
              <a:spcAft>
                <a:spcPct val="15000"/>
              </a:spcAft>
              <a:buClr>
                <a:srgbClr val="00B1C2"/>
              </a:buClr>
              <a:buSzPct val="100000"/>
              <a:buFont typeface="Arial" panose="020B0604020202020204" pitchFamily="34" charset="0"/>
              <a:buChar char="•"/>
              <a:tabLst>
                <a:tab pos="3228975" algn="l"/>
              </a:tabLst>
            </a:pPr>
            <a:r>
              <a:rPr lang="es-PE" sz="1100" dirty="0">
                <a:solidFill>
                  <a:srgbClr val="262626"/>
                </a:solidFill>
                <a:latin typeface="Calibri"/>
                <a:cs typeface="Calibri"/>
              </a:rPr>
              <a:t>El lugar designado indica donde se entrega la mercancía, es decir, donde se transmite el riesgo de vendedor a comprador. (El lugar de entrega de la mercancía coincide con la transmisión del riesgo del vendedor al comprador)</a:t>
            </a:r>
          </a:p>
        </p:txBody>
      </p:sp>
      <p:grpSp>
        <p:nvGrpSpPr>
          <p:cNvPr id="15" name="Agrupar 4">
            <a:extLst>
              <a:ext uri="{FF2B5EF4-FFF2-40B4-BE49-F238E27FC236}">
                <a16:creationId xmlns:a16="http://schemas.microsoft.com/office/drawing/2014/main" id="{FD5DEF51-B2A4-2B41-B32B-E08E32E6A90D}"/>
              </a:ext>
            </a:extLst>
          </p:cNvPr>
          <p:cNvGrpSpPr/>
          <p:nvPr/>
        </p:nvGrpSpPr>
        <p:grpSpPr>
          <a:xfrm>
            <a:off x="288323" y="3048013"/>
            <a:ext cx="459474" cy="403823"/>
            <a:chOff x="5892512" y="2805541"/>
            <a:chExt cx="459474" cy="403823"/>
          </a:xfrm>
        </p:grpSpPr>
        <p:sp>
          <p:nvSpPr>
            <p:cNvPr id="16" name="Elipse 15">
              <a:extLst>
                <a:ext uri="{FF2B5EF4-FFF2-40B4-BE49-F238E27FC236}">
                  <a16:creationId xmlns:a16="http://schemas.microsoft.com/office/drawing/2014/main" id="{0384BBCB-6D17-5D4C-B160-5D7EFCB03263}"/>
                </a:ext>
              </a:extLst>
            </p:cNvPr>
            <p:cNvSpPr/>
            <p:nvPr/>
          </p:nvSpPr>
          <p:spPr>
            <a:xfrm>
              <a:off x="5956277" y="2824919"/>
              <a:ext cx="395709" cy="376075"/>
            </a:xfrm>
            <a:prstGeom prst="ellipse">
              <a:avLst/>
            </a:prstGeom>
            <a:solidFill>
              <a:srgbClr val="098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7" name="Elipse 16">
              <a:extLst>
                <a:ext uri="{FF2B5EF4-FFF2-40B4-BE49-F238E27FC236}">
                  <a16:creationId xmlns:a16="http://schemas.microsoft.com/office/drawing/2014/main" id="{0108EE1A-858A-8345-91A3-2684CD045015}"/>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Triángulo 17">
              <a:extLst>
                <a:ext uri="{FF2B5EF4-FFF2-40B4-BE49-F238E27FC236}">
                  <a16:creationId xmlns:a16="http://schemas.microsoft.com/office/drawing/2014/main" id="{4ABE0695-1F2E-8249-813B-5468C8AA4985}"/>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44" name="Rectangle 5">
            <a:extLst>
              <a:ext uri="{FF2B5EF4-FFF2-40B4-BE49-F238E27FC236}">
                <a16:creationId xmlns:a16="http://schemas.microsoft.com/office/drawing/2014/main" id="{09CB70F4-74AC-DC41-92E5-D30AF7D8D13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DEFINICIÓN DE LOS INCOTERMS 2020</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45" name="Rectángulo redondeado 44">
            <a:extLst>
              <a:ext uri="{FF2B5EF4-FFF2-40B4-BE49-F238E27FC236}">
                <a16:creationId xmlns:a16="http://schemas.microsoft.com/office/drawing/2014/main" id="{5C6ECBA8-7288-644F-AC91-946703E05E4A}"/>
              </a:ext>
            </a:extLst>
          </p:cNvPr>
          <p:cNvSpPr/>
          <p:nvPr/>
        </p:nvSpPr>
        <p:spPr>
          <a:xfrm>
            <a:off x="1546363" y="1531257"/>
            <a:ext cx="6051274" cy="702103"/>
          </a:xfrm>
          <a:prstGeom prst="roundRect">
            <a:avLst>
              <a:gd name="adj" fmla="val 17954"/>
            </a:avLst>
          </a:prstGeom>
          <a:solidFill>
            <a:srgbClr val="FBC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lgn="ctr">
              <a:lnSpc>
                <a:spcPct val="120000"/>
              </a:lnSpc>
            </a:pPr>
            <a:r>
              <a:rPr lang="es-ES" sz="1300" b="1" spc="-10" dirty="0">
                <a:solidFill>
                  <a:srgbClr val="262626"/>
                </a:solidFill>
                <a:cs typeface="Source Sans Pro"/>
                <a:sym typeface="+mn-ea"/>
              </a:rPr>
              <a:t>¨{</a:t>
            </a:r>
            <a:r>
              <a:rPr lang="es-ES" sz="1300" b="1" spc="-10" dirty="0">
                <a:solidFill>
                  <a:srgbClr val="FE7828"/>
                </a:solidFill>
                <a:cs typeface="Source Sans Pro"/>
                <a:sym typeface="+mn-ea"/>
              </a:rPr>
              <a:t>Regla INCOTERMS escogida</a:t>
            </a:r>
            <a:r>
              <a:rPr lang="es-ES" sz="1300" b="1" spc="-10" dirty="0">
                <a:solidFill>
                  <a:srgbClr val="262626"/>
                </a:solidFill>
                <a:cs typeface="Source Sans Pro"/>
                <a:sym typeface="+mn-ea"/>
              </a:rPr>
              <a:t>}{</a:t>
            </a:r>
            <a:r>
              <a:rPr lang="es-ES" sz="1300" b="1" spc="-10" dirty="0">
                <a:solidFill>
                  <a:srgbClr val="00B050"/>
                </a:solidFill>
                <a:cs typeface="Source Sans Pro"/>
                <a:sym typeface="+mn-ea"/>
              </a:rPr>
              <a:t>Puerto, lugar o punto designado</a:t>
            </a:r>
            <a:r>
              <a:rPr lang="es-ES" sz="1300" b="1" spc="-10" dirty="0">
                <a:solidFill>
                  <a:srgbClr val="262626"/>
                </a:solidFill>
                <a:cs typeface="Source Sans Pro"/>
                <a:sym typeface="+mn-ea"/>
              </a:rPr>
              <a:t>} </a:t>
            </a:r>
            <a:r>
              <a:rPr lang="es-ES" sz="1300" b="1" spc="-10" dirty="0">
                <a:solidFill>
                  <a:srgbClr val="7150A0"/>
                </a:solidFill>
                <a:cs typeface="Source Sans Pro"/>
                <a:sym typeface="+mn-ea"/>
              </a:rPr>
              <a:t>INCOTERMS 2020</a:t>
            </a:r>
            <a:r>
              <a:rPr lang="es-ES" sz="1300" b="1" spc="-10" dirty="0">
                <a:solidFill>
                  <a:srgbClr val="262626"/>
                </a:solidFill>
                <a:cs typeface="Source Sans Pro"/>
                <a:sym typeface="+mn-ea"/>
              </a:rPr>
              <a:t>¨</a:t>
            </a:r>
          </a:p>
          <a:p>
            <a:pPr marL="182563" indent="-182563" algn="ctr">
              <a:lnSpc>
                <a:spcPct val="120000"/>
              </a:lnSpc>
            </a:pPr>
            <a:r>
              <a:rPr lang="es-ES" sz="1300" b="1" spc="-10" dirty="0">
                <a:solidFill>
                  <a:srgbClr val="262626"/>
                </a:solidFill>
                <a:cs typeface="Source Sans Pro"/>
                <a:sym typeface="+mn-ea"/>
              </a:rPr>
              <a:t>Por ejemplo:  </a:t>
            </a:r>
            <a:r>
              <a:rPr lang="es-ES" sz="1300" b="1" spc="-10" dirty="0">
                <a:solidFill>
                  <a:srgbClr val="FE7828"/>
                </a:solidFill>
                <a:cs typeface="Source Sans Pro"/>
                <a:sym typeface="+mn-ea"/>
              </a:rPr>
              <a:t>CIF</a:t>
            </a:r>
            <a:r>
              <a:rPr lang="es-ES" sz="1300" b="1" spc="-10" dirty="0">
                <a:solidFill>
                  <a:srgbClr val="262626"/>
                </a:solidFill>
                <a:cs typeface="Source Sans Pro"/>
                <a:sym typeface="+mn-ea"/>
              </a:rPr>
              <a:t> </a:t>
            </a:r>
            <a:r>
              <a:rPr lang="es-ES" sz="1300" b="1" spc="-10" dirty="0" err="1">
                <a:solidFill>
                  <a:srgbClr val="00B050"/>
                </a:solidFill>
                <a:cs typeface="Source Sans Pro"/>
                <a:sym typeface="+mn-ea"/>
              </a:rPr>
              <a:t>Shanghai</a:t>
            </a:r>
            <a:r>
              <a:rPr lang="es-ES" sz="1300" b="1" spc="-10" dirty="0">
                <a:solidFill>
                  <a:srgbClr val="00B050"/>
                </a:solidFill>
                <a:cs typeface="Source Sans Pro"/>
                <a:sym typeface="+mn-ea"/>
              </a:rPr>
              <a:t> </a:t>
            </a:r>
            <a:r>
              <a:rPr lang="es-ES" sz="1300" b="1" spc="-10" dirty="0">
                <a:solidFill>
                  <a:srgbClr val="7150A0"/>
                </a:solidFill>
                <a:cs typeface="Source Sans Pro"/>
                <a:sym typeface="+mn-ea"/>
              </a:rPr>
              <a:t>INCOTERMS 2020</a:t>
            </a:r>
          </a:p>
        </p:txBody>
      </p:sp>
    </p:spTree>
    <p:extLst>
      <p:ext uri="{BB962C8B-B14F-4D97-AF65-F5344CB8AC3E}">
        <p14:creationId xmlns:p14="http://schemas.microsoft.com/office/powerpoint/2010/main" val="2837975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0D6C582D-D510-4E42-A1A8-5B194810AC7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67B33BD5-2BE9-AE4F-AD08-C05AD39308FD}"/>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EVOLUCIÓN DE LOS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INCOTERMS</a:t>
            </a:r>
          </a:p>
        </p:txBody>
      </p:sp>
      <p:pic>
        <p:nvPicPr>
          <p:cNvPr id="8" name="Imagen 7">
            <a:extLst>
              <a:ext uri="{FF2B5EF4-FFF2-40B4-BE49-F238E27FC236}">
                <a16:creationId xmlns:a16="http://schemas.microsoft.com/office/drawing/2014/main" id="{07769217-D5BD-BE4D-B0FD-3642FDB73A3F}"/>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52870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5" cy="4308872"/>
          </a:xfrm>
          <a:prstGeom prst="rect">
            <a:avLst/>
          </a:prstGeom>
        </p:spPr>
        <p:txBody>
          <a:bodyPr vert="horz" wrap="square" lIns="0" tIns="0" rIns="0" bIns="0" rtlCol="0">
            <a:spAutoFit/>
          </a:bodyPr>
          <a:lstStyle/>
          <a:p>
            <a:pPr marL="182563" indent="-182563" algn="l">
              <a:buFont typeface="Arial" panose="020B0604020202020204" pitchFamily="34" charset="0"/>
              <a:buChar char="•"/>
            </a:pPr>
            <a:r>
              <a:rPr lang="es-PE" sz="1400" spc="-10" dirty="0">
                <a:cs typeface="Source Sans Pro"/>
              </a:rPr>
              <a:t>Los INCOTERMS cambian de acuerdo a los requerimientos del mercado internacional, por ejemplo, el incremento en la demanda de graneles hizo que se cree un INCOTERM que salvaguarde y tenga en consideración las mermas y requerimientos especiales de estiba del importador, y en base a estos se creo el FAS.</a:t>
            </a:r>
          </a:p>
          <a:p>
            <a:pPr marL="182563" indent="-182563" algn="l">
              <a:buFont typeface="Arial" panose="020B0604020202020204" pitchFamily="34" charset="0"/>
              <a:buChar char="•"/>
            </a:pPr>
            <a:endParaRPr lang="es-PE" sz="1400" spc="-10" dirty="0">
              <a:cs typeface="Source Sans Pro"/>
            </a:endParaRPr>
          </a:p>
          <a:p>
            <a:pPr marL="182563" indent="-182563" algn="l">
              <a:buFont typeface="Arial" panose="020B0604020202020204" pitchFamily="34" charset="0"/>
              <a:buChar char="•"/>
            </a:pPr>
            <a:r>
              <a:rPr lang="es-PE" sz="1400" spc="-10" dirty="0">
                <a:cs typeface="Source Sans Pro"/>
              </a:rPr>
              <a:t>Asimismo la evolución de los INCOTERMS se orienta también a la mejora de sus predecesores. Cada nueva versión tiene en cuenta detalles de comercialización internacional que su anterior versión no tuvo en cuenta. Por ejemplo, en la versión INCOTERMS 2000 se indicaba en el INCOTERM FOB, que la mercancía ya no era responsabilidad del exportador al cruzar la </a:t>
            </a:r>
            <a:r>
              <a:rPr lang="es-PE" sz="1400" i="1" spc="-10" dirty="0">
                <a:cs typeface="Source Sans Pro"/>
              </a:rPr>
              <a:t>borda</a:t>
            </a:r>
            <a:r>
              <a:rPr lang="es-PE" sz="1400" spc="-10" dirty="0">
                <a:cs typeface="Source Sans Pro"/>
              </a:rPr>
              <a:t> del buque mientras que en la versión 2010 se indica expresamente que la exportación  culmina en términos FOB cuando la carga está asegurada dentro del buque. </a:t>
            </a:r>
          </a:p>
        </p:txBody>
      </p:sp>
      <p:sp>
        <p:nvSpPr>
          <p:cNvPr id="5" name="Rectangle 5">
            <a:extLst>
              <a:ext uri="{FF2B5EF4-FFF2-40B4-BE49-F238E27FC236}">
                <a16:creationId xmlns:a16="http://schemas.microsoft.com/office/drawing/2014/main" id="{9CB76AFB-F00E-4046-B2B0-E6B852E423E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EVOLUCIÓN DE LOS INCOTERMS</a:t>
            </a:r>
          </a:p>
        </p:txBody>
      </p:sp>
      <p:pic>
        <p:nvPicPr>
          <p:cNvPr id="7" name="Imagen 6">
            <a:extLst>
              <a:ext uri="{FF2B5EF4-FFF2-40B4-BE49-F238E27FC236}">
                <a16:creationId xmlns:a16="http://schemas.microsoft.com/office/drawing/2014/main" id="{EBDB1EAE-ACE7-144B-8A31-A1C0D48C5A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4884" y="850769"/>
            <a:ext cx="4100804" cy="4209588"/>
          </a:xfrm>
          <a:prstGeom prst="rect">
            <a:avLst/>
          </a:prstGeom>
        </p:spPr>
      </p:pic>
    </p:spTree>
    <p:extLst>
      <p:ext uri="{BB962C8B-B14F-4D97-AF65-F5344CB8AC3E}">
        <p14:creationId xmlns:p14="http://schemas.microsoft.com/office/powerpoint/2010/main" val="1872813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868288" y="1557116"/>
            <a:ext cx="5407423" cy="3041676"/>
          </a:xfrm>
          <a:prstGeom prst="rect">
            <a:avLst/>
          </a:prstGeom>
          <a:ln>
            <a:noFill/>
          </a:ln>
          <a:effectLst/>
        </p:spPr>
      </p:pic>
      <p:sp>
        <p:nvSpPr>
          <p:cNvPr id="5" name="CuadroTexto 4"/>
          <p:cNvSpPr txBox="1"/>
          <p:nvPr/>
        </p:nvSpPr>
        <p:spPr>
          <a:xfrm>
            <a:off x="1868288" y="4648299"/>
            <a:ext cx="5407422" cy="153888"/>
          </a:xfrm>
          <a:prstGeom prst="rect">
            <a:avLst/>
          </a:prstGeom>
          <a:noFill/>
        </p:spPr>
        <p:txBody>
          <a:bodyPr wrap="square" lIns="0" tIns="0" rIns="0" bIns="0" rtlCol="0">
            <a:spAutoFit/>
          </a:bodyPr>
          <a:lstStyle/>
          <a:p>
            <a:r>
              <a:rPr lang="es-MX" sz="1000" b="1" i="1" dirty="0">
                <a:solidFill>
                  <a:schemeClr val="bg1">
                    <a:lumMod val="50000"/>
                  </a:schemeClr>
                </a:solidFill>
              </a:rPr>
              <a:t>Fuente: </a:t>
            </a:r>
            <a:r>
              <a:rPr lang="es-MX" sz="1000" i="1" dirty="0">
                <a:solidFill>
                  <a:schemeClr val="bg1">
                    <a:lumMod val="50000"/>
                  </a:schemeClr>
                </a:solidFill>
              </a:rPr>
              <a:t>ICC-International Chamber of Commerce</a:t>
            </a:r>
            <a:endParaRPr lang="es-PE" sz="1000" i="1" dirty="0">
              <a:solidFill>
                <a:schemeClr val="bg1">
                  <a:lumMod val="50000"/>
                </a:schemeClr>
              </a:solidFill>
            </a:endParaRPr>
          </a:p>
        </p:txBody>
      </p:sp>
      <p:sp>
        <p:nvSpPr>
          <p:cNvPr id="2" name="CuadroTexto 1"/>
          <p:cNvSpPr txBox="1"/>
          <p:nvPr/>
        </p:nvSpPr>
        <p:spPr>
          <a:xfrm>
            <a:off x="503238" y="912813"/>
            <a:ext cx="7888406" cy="246221"/>
          </a:xfrm>
          <a:prstGeom prst="rect">
            <a:avLst/>
          </a:prstGeom>
          <a:noFill/>
        </p:spPr>
        <p:txBody>
          <a:bodyPr wrap="square" lIns="0" tIns="0" rIns="0" bIns="0" rtlCol="0">
            <a:spAutoFit/>
          </a:bodyPr>
          <a:lstStyle/>
          <a:p>
            <a:r>
              <a:rPr lang="es-ES" sz="1600" b="1" dirty="0"/>
              <a:t>Evolución de la CCI y los INCOTERMS</a:t>
            </a:r>
            <a:endParaRPr lang="es-PE" sz="1600" b="1" dirty="0"/>
          </a:p>
        </p:txBody>
      </p:sp>
      <p:sp>
        <p:nvSpPr>
          <p:cNvPr id="7" name="Rectangle 5">
            <a:extLst>
              <a:ext uri="{FF2B5EF4-FFF2-40B4-BE49-F238E27FC236}">
                <a16:creationId xmlns:a16="http://schemas.microsoft.com/office/drawing/2014/main" id="{C3496A72-0387-284C-AB11-686990D27AF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EVOLUCIÓN DE LOS INCOTERMS</a:t>
            </a:r>
          </a:p>
        </p:txBody>
      </p:sp>
    </p:spTree>
    <p:extLst>
      <p:ext uri="{BB962C8B-B14F-4D97-AF65-F5344CB8AC3E}">
        <p14:creationId xmlns:p14="http://schemas.microsoft.com/office/powerpoint/2010/main" val="1345881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71C5528F-3E1E-EC48-B5BB-1B854F39CFDC}"/>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D662CF7F-34A0-824C-B062-272B9B5904C6}"/>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CLASIFICACIÓN DE LOS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INCOTERMS 2020</a:t>
            </a:r>
          </a:p>
        </p:txBody>
      </p:sp>
      <p:pic>
        <p:nvPicPr>
          <p:cNvPr id="8" name="Imagen 7">
            <a:extLst>
              <a:ext uri="{FF2B5EF4-FFF2-40B4-BE49-F238E27FC236}">
                <a16:creationId xmlns:a16="http://schemas.microsoft.com/office/drawing/2014/main" id="{4310C540-65D3-1E42-B2BE-198B9998CAF9}"/>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05261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03237" y="922066"/>
            <a:ext cx="7990834" cy="430887"/>
          </a:xfrm>
          <a:prstGeom prst="rect">
            <a:avLst/>
          </a:prstGeom>
          <a:noFill/>
        </p:spPr>
        <p:txBody>
          <a:bodyPr wrap="square" lIns="0" tIns="0" rIns="0" bIns="0" rtlCol="0">
            <a:spAutoFit/>
          </a:bodyPr>
          <a:lstStyle/>
          <a:p>
            <a:r>
              <a:rPr lang="es-ES" sz="1400" dirty="0"/>
              <a:t>De acuerdo a la Cámara de Comercio Internacional se distinguen dos  distintos grupos de reglas (*) de INCOTERMS 2020:</a:t>
            </a:r>
            <a:endParaRPr lang="es-PE" sz="1400" dirty="0"/>
          </a:p>
        </p:txBody>
      </p:sp>
      <p:sp>
        <p:nvSpPr>
          <p:cNvPr id="7" name="Forma libre 6">
            <a:extLst>
              <a:ext uri="{FF2B5EF4-FFF2-40B4-BE49-F238E27FC236}">
                <a16:creationId xmlns:a16="http://schemas.microsoft.com/office/drawing/2014/main" id="{3CD7087B-BDEF-7E4C-AF0F-EBB6CA31BD80}"/>
              </a:ext>
            </a:extLst>
          </p:cNvPr>
          <p:cNvSpPr/>
          <p:nvPr/>
        </p:nvSpPr>
        <p:spPr>
          <a:xfrm>
            <a:off x="1309429" y="2212598"/>
            <a:ext cx="2353969" cy="2353969"/>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chemeClr val="bg1">
              <a:lumMod val="85000"/>
            </a:schemeClr>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algn="ctr" defTabSz="622300">
              <a:spcBef>
                <a:spcPct val="0"/>
              </a:spcBef>
              <a:spcAft>
                <a:spcPct val="35000"/>
              </a:spcAft>
            </a:pPr>
            <a:r>
              <a:rPr lang="es-ES" sz="1300" dirty="0">
                <a:solidFill>
                  <a:schemeClr val="tx1"/>
                </a:solidFill>
              </a:rPr>
              <a:t>Reglas para </a:t>
            </a:r>
            <a:br>
              <a:rPr lang="es-ES" sz="1300" dirty="0">
                <a:solidFill>
                  <a:schemeClr val="tx1"/>
                </a:solidFill>
              </a:rPr>
            </a:br>
            <a:r>
              <a:rPr lang="es-ES" sz="1300" dirty="0">
                <a:solidFill>
                  <a:schemeClr val="tx1"/>
                </a:solidFill>
              </a:rPr>
              <a:t>transporte </a:t>
            </a:r>
            <a:br>
              <a:rPr lang="es-ES" sz="1300" dirty="0">
                <a:solidFill>
                  <a:schemeClr val="tx1"/>
                </a:solidFill>
              </a:rPr>
            </a:br>
            <a:r>
              <a:rPr lang="es-ES" sz="1300" dirty="0">
                <a:solidFill>
                  <a:schemeClr val="tx1"/>
                </a:solidFill>
              </a:rPr>
              <a:t>marítimo y vías </a:t>
            </a:r>
            <a:br>
              <a:rPr lang="es-ES" sz="1300" dirty="0">
                <a:solidFill>
                  <a:schemeClr val="tx1"/>
                </a:solidFill>
              </a:rPr>
            </a:br>
            <a:r>
              <a:rPr lang="es-ES" sz="1300" dirty="0">
                <a:solidFill>
                  <a:schemeClr val="tx1"/>
                </a:solidFill>
              </a:rPr>
              <a:t>navegables </a:t>
            </a:r>
            <a:br>
              <a:rPr lang="es-ES" sz="1300" dirty="0">
                <a:solidFill>
                  <a:schemeClr val="tx1"/>
                </a:solidFill>
              </a:rPr>
            </a:br>
            <a:r>
              <a:rPr lang="es-ES" sz="1300" dirty="0">
                <a:solidFill>
                  <a:schemeClr val="tx1"/>
                </a:solidFill>
              </a:rPr>
              <a:t>interiores</a:t>
            </a:r>
          </a:p>
        </p:txBody>
      </p:sp>
      <p:sp>
        <p:nvSpPr>
          <p:cNvPr id="8" name="Forma libre 7">
            <a:extLst>
              <a:ext uri="{FF2B5EF4-FFF2-40B4-BE49-F238E27FC236}">
                <a16:creationId xmlns:a16="http://schemas.microsoft.com/office/drawing/2014/main" id="{474F39E8-2F8A-9D41-99BF-573FCFC68C64}"/>
              </a:ext>
            </a:extLst>
          </p:cNvPr>
          <p:cNvSpPr/>
          <p:nvPr/>
        </p:nvSpPr>
        <p:spPr>
          <a:xfrm>
            <a:off x="2075009" y="1668731"/>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EE4639"/>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FAS</a:t>
            </a:r>
          </a:p>
        </p:txBody>
      </p:sp>
      <p:sp>
        <p:nvSpPr>
          <p:cNvPr id="9" name="Forma libre 8">
            <a:extLst>
              <a:ext uri="{FF2B5EF4-FFF2-40B4-BE49-F238E27FC236}">
                <a16:creationId xmlns:a16="http://schemas.microsoft.com/office/drawing/2014/main" id="{A05453DF-C033-3D49-99CA-7D729C08CAFB}"/>
              </a:ext>
            </a:extLst>
          </p:cNvPr>
          <p:cNvSpPr/>
          <p:nvPr/>
        </p:nvSpPr>
        <p:spPr>
          <a:xfrm>
            <a:off x="2075009" y="4318886"/>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92C14E"/>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CFR</a:t>
            </a:r>
          </a:p>
        </p:txBody>
      </p:sp>
      <p:sp>
        <p:nvSpPr>
          <p:cNvPr id="10" name="Forma libre 9">
            <a:extLst>
              <a:ext uri="{FF2B5EF4-FFF2-40B4-BE49-F238E27FC236}">
                <a16:creationId xmlns:a16="http://schemas.microsoft.com/office/drawing/2014/main" id="{E1205D54-0138-F241-A95B-2DED152BE263}"/>
              </a:ext>
            </a:extLst>
          </p:cNvPr>
          <p:cNvSpPr/>
          <p:nvPr/>
        </p:nvSpPr>
        <p:spPr>
          <a:xfrm>
            <a:off x="651772" y="3010363"/>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FE7828"/>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CIF</a:t>
            </a:r>
          </a:p>
        </p:txBody>
      </p:sp>
      <p:sp>
        <p:nvSpPr>
          <p:cNvPr id="11" name="Forma libre 10">
            <a:extLst>
              <a:ext uri="{FF2B5EF4-FFF2-40B4-BE49-F238E27FC236}">
                <a16:creationId xmlns:a16="http://schemas.microsoft.com/office/drawing/2014/main" id="{BDB2148F-EEBD-0347-BA04-18D7721C828D}"/>
              </a:ext>
            </a:extLst>
          </p:cNvPr>
          <p:cNvSpPr/>
          <p:nvPr/>
        </p:nvSpPr>
        <p:spPr>
          <a:xfrm>
            <a:off x="3302721" y="3010363"/>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00B1C2"/>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FOB</a:t>
            </a:r>
          </a:p>
        </p:txBody>
      </p:sp>
      <p:sp>
        <p:nvSpPr>
          <p:cNvPr id="12" name="Forma libre 11">
            <a:extLst>
              <a:ext uri="{FF2B5EF4-FFF2-40B4-BE49-F238E27FC236}">
                <a16:creationId xmlns:a16="http://schemas.microsoft.com/office/drawing/2014/main" id="{D434F6EC-2E70-1C46-9DA7-98C2B8B01A79}"/>
              </a:ext>
            </a:extLst>
          </p:cNvPr>
          <p:cNvSpPr/>
          <p:nvPr/>
        </p:nvSpPr>
        <p:spPr>
          <a:xfrm>
            <a:off x="5544150" y="2212598"/>
            <a:ext cx="2353969" cy="2353969"/>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chemeClr val="bg1">
              <a:lumMod val="85000"/>
            </a:schemeClr>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algn="ctr" defTabSz="622300">
              <a:spcBef>
                <a:spcPct val="0"/>
              </a:spcBef>
              <a:spcAft>
                <a:spcPct val="35000"/>
              </a:spcAft>
            </a:pPr>
            <a:r>
              <a:rPr lang="es-ES" sz="1300" dirty="0">
                <a:solidFill>
                  <a:schemeClr val="tx1"/>
                </a:solidFill>
              </a:rPr>
              <a:t>Reglas para </a:t>
            </a:r>
            <a:br>
              <a:rPr lang="es-ES" sz="1300" dirty="0">
                <a:solidFill>
                  <a:schemeClr val="tx1"/>
                </a:solidFill>
              </a:rPr>
            </a:br>
            <a:r>
              <a:rPr lang="es-ES" sz="1300" dirty="0">
                <a:solidFill>
                  <a:schemeClr val="tx1"/>
                </a:solidFill>
              </a:rPr>
              <a:t>cualquier </a:t>
            </a:r>
            <a:br>
              <a:rPr lang="es-ES" sz="1300" dirty="0">
                <a:solidFill>
                  <a:schemeClr val="tx1"/>
                </a:solidFill>
              </a:rPr>
            </a:br>
            <a:r>
              <a:rPr lang="es-ES" sz="1300" dirty="0">
                <a:solidFill>
                  <a:schemeClr val="tx1"/>
                </a:solidFill>
              </a:rPr>
              <a:t>modo o modos</a:t>
            </a:r>
            <a:br>
              <a:rPr lang="es-ES" sz="1300" dirty="0">
                <a:solidFill>
                  <a:schemeClr val="tx1"/>
                </a:solidFill>
              </a:rPr>
            </a:br>
            <a:r>
              <a:rPr lang="es-ES" sz="1300" dirty="0">
                <a:solidFill>
                  <a:schemeClr val="tx1"/>
                </a:solidFill>
              </a:rPr>
              <a:t>de transporte </a:t>
            </a:r>
          </a:p>
        </p:txBody>
      </p:sp>
      <p:sp>
        <p:nvSpPr>
          <p:cNvPr id="13" name="Forma libre 12">
            <a:extLst>
              <a:ext uri="{FF2B5EF4-FFF2-40B4-BE49-F238E27FC236}">
                <a16:creationId xmlns:a16="http://schemas.microsoft.com/office/drawing/2014/main" id="{60D4F18A-9179-9A44-8BF7-D4656462255D}"/>
              </a:ext>
            </a:extLst>
          </p:cNvPr>
          <p:cNvSpPr/>
          <p:nvPr/>
        </p:nvSpPr>
        <p:spPr>
          <a:xfrm>
            <a:off x="6305225" y="1533153"/>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92C14E"/>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EXW</a:t>
            </a:r>
          </a:p>
        </p:txBody>
      </p:sp>
      <p:sp>
        <p:nvSpPr>
          <p:cNvPr id="14" name="Forma libre 13">
            <a:extLst>
              <a:ext uri="{FF2B5EF4-FFF2-40B4-BE49-F238E27FC236}">
                <a16:creationId xmlns:a16="http://schemas.microsoft.com/office/drawing/2014/main" id="{7F95C054-61C4-DF46-B406-CF78EBC5A43C}"/>
              </a:ext>
            </a:extLst>
          </p:cNvPr>
          <p:cNvSpPr/>
          <p:nvPr/>
        </p:nvSpPr>
        <p:spPr>
          <a:xfrm>
            <a:off x="5662179" y="4133135"/>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EE4639"/>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DAP</a:t>
            </a:r>
          </a:p>
        </p:txBody>
      </p:sp>
      <p:sp>
        <p:nvSpPr>
          <p:cNvPr id="15" name="Forma libre 14">
            <a:extLst>
              <a:ext uri="{FF2B5EF4-FFF2-40B4-BE49-F238E27FC236}">
                <a16:creationId xmlns:a16="http://schemas.microsoft.com/office/drawing/2014/main" id="{DC1D33DB-4E33-2846-901B-F78065A7FB59}"/>
              </a:ext>
            </a:extLst>
          </p:cNvPr>
          <p:cNvSpPr/>
          <p:nvPr/>
        </p:nvSpPr>
        <p:spPr>
          <a:xfrm>
            <a:off x="5266384" y="2102163"/>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7150A0"/>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DDP</a:t>
            </a:r>
          </a:p>
        </p:txBody>
      </p:sp>
      <p:sp>
        <p:nvSpPr>
          <p:cNvPr id="16" name="Forma libre 15">
            <a:extLst>
              <a:ext uri="{FF2B5EF4-FFF2-40B4-BE49-F238E27FC236}">
                <a16:creationId xmlns:a16="http://schemas.microsoft.com/office/drawing/2014/main" id="{9DC91F1E-060E-484D-815B-78931AFA2AE8}"/>
              </a:ext>
            </a:extLst>
          </p:cNvPr>
          <p:cNvSpPr/>
          <p:nvPr/>
        </p:nvSpPr>
        <p:spPr>
          <a:xfrm>
            <a:off x="7627207" y="3169697"/>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00B1C2"/>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CPT</a:t>
            </a:r>
          </a:p>
        </p:txBody>
      </p:sp>
      <p:sp>
        <p:nvSpPr>
          <p:cNvPr id="17" name="Forma libre 16">
            <a:extLst>
              <a:ext uri="{FF2B5EF4-FFF2-40B4-BE49-F238E27FC236}">
                <a16:creationId xmlns:a16="http://schemas.microsoft.com/office/drawing/2014/main" id="{6286F0E7-5801-E74B-A85C-167BB106F64C}"/>
              </a:ext>
            </a:extLst>
          </p:cNvPr>
          <p:cNvSpPr/>
          <p:nvPr/>
        </p:nvSpPr>
        <p:spPr>
          <a:xfrm>
            <a:off x="7344066" y="2102163"/>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7150A0"/>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FCA</a:t>
            </a:r>
          </a:p>
        </p:txBody>
      </p:sp>
      <p:sp>
        <p:nvSpPr>
          <p:cNvPr id="18" name="Forma libre 17">
            <a:extLst>
              <a:ext uri="{FF2B5EF4-FFF2-40B4-BE49-F238E27FC236}">
                <a16:creationId xmlns:a16="http://schemas.microsoft.com/office/drawing/2014/main" id="{7FA3A824-E2E2-B747-A73F-A1603B318846}"/>
              </a:ext>
            </a:extLst>
          </p:cNvPr>
          <p:cNvSpPr/>
          <p:nvPr/>
        </p:nvSpPr>
        <p:spPr>
          <a:xfrm>
            <a:off x="6989119" y="4133135"/>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FE7828"/>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CIP</a:t>
            </a:r>
          </a:p>
        </p:txBody>
      </p:sp>
      <p:sp>
        <p:nvSpPr>
          <p:cNvPr id="19" name="Forma libre 18">
            <a:extLst>
              <a:ext uri="{FF2B5EF4-FFF2-40B4-BE49-F238E27FC236}">
                <a16:creationId xmlns:a16="http://schemas.microsoft.com/office/drawing/2014/main" id="{FA2C809E-0852-3E45-A640-8E3EB159B96C}"/>
              </a:ext>
            </a:extLst>
          </p:cNvPr>
          <p:cNvSpPr/>
          <p:nvPr/>
        </p:nvSpPr>
        <p:spPr>
          <a:xfrm>
            <a:off x="4939941" y="3169697"/>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92C14E"/>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r>
              <a:rPr lang="es-PE" b="1" kern="1200" dirty="0"/>
              <a:t>DPU</a:t>
            </a:r>
          </a:p>
        </p:txBody>
      </p:sp>
      <p:sp>
        <p:nvSpPr>
          <p:cNvPr id="20" name="Rectangle 5">
            <a:extLst>
              <a:ext uri="{FF2B5EF4-FFF2-40B4-BE49-F238E27FC236}">
                <a16:creationId xmlns:a16="http://schemas.microsoft.com/office/drawing/2014/main" id="{9B369092-AD70-A843-8357-5AA6124CA79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Tree>
    <p:extLst>
      <p:ext uri="{BB962C8B-B14F-4D97-AF65-F5344CB8AC3E}">
        <p14:creationId xmlns:p14="http://schemas.microsoft.com/office/powerpoint/2010/main" val="1635704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03238" y="918443"/>
            <a:ext cx="3889375" cy="3477875"/>
          </a:xfrm>
          <a:prstGeom prst="rect">
            <a:avLst/>
          </a:prstGeom>
          <a:noFill/>
        </p:spPr>
        <p:txBody>
          <a:bodyPr wrap="square" lIns="0" tIns="0" rIns="0" bIns="0" rtlCol="0">
            <a:spAutoFit/>
          </a:bodyPr>
          <a:lstStyle/>
          <a:p>
            <a:pPr>
              <a:spcAft>
                <a:spcPts val="600"/>
              </a:spcAft>
            </a:pPr>
            <a:r>
              <a:rPr lang="es-PE" sz="1600" b="1" cap="all" dirty="0">
                <a:solidFill>
                  <a:srgbClr val="FE7828"/>
                </a:solidFill>
              </a:rPr>
              <a:t>Reglas para cualquier modo o modos de transporte (*):</a:t>
            </a:r>
            <a:endParaRPr lang="es-PE" sz="1400" dirty="0"/>
          </a:p>
          <a:p>
            <a:pPr marL="182563" indent="-182563">
              <a:buFont typeface="Arial" panose="020B0604020202020204" pitchFamily="34" charset="0"/>
              <a:buChar char="•"/>
            </a:pPr>
            <a:r>
              <a:rPr lang="es-PE" sz="1300" dirty="0"/>
              <a:t>Llamadas también multimodales se utilizan cuando:</a:t>
            </a:r>
          </a:p>
          <a:p>
            <a:endParaRPr lang="es-PE" sz="1300" dirty="0"/>
          </a:p>
          <a:p>
            <a:pPr marL="404813" lvl="1" indent="-222250">
              <a:buFont typeface="+mj-lt"/>
              <a:buAutoNum type="alphaLcPeriod"/>
            </a:pPr>
            <a:r>
              <a:rPr lang="es-PE" sz="1300" dirty="0"/>
              <a:t>El punto donde el vendedor pone la mercancía en poder del porteador (transportista), o lo pone a su disposición. </a:t>
            </a:r>
          </a:p>
          <a:p>
            <a:pPr marL="404813" lvl="1" indent="-222250">
              <a:buFont typeface="+mj-lt"/>
              <a:buAutoNum type="alphaLcPeriod"/>
            </a:pPr>
            <a:r>
              <a:rPr lang="es-PE" sz="1300" dirty="0"/>
              <a:t>El punto donde el porteador pone la mercancía en poder del comprador, o el punto donde se sitúa a disposición del comprador. </a:t>
            </a:r>
          </a:p>
          <a:p>
            <a:pPr marL="404813" lvl="1" indent="-222250">
              <a:buFont typeface="+mj-lt"/>
              <a:buAutoNum type="alphaLcPeriod"/>
            </a:pPr>
            <a:r>
              <a:rPr lang="es-PE" sz="1300" dirty="0"/>
              <a:t>Ambos puntos a) y b)</a:t>
            </a:r>
          </a:p>
          <a:p>
            <a:pPr marL="800100" lvl="1" indent="-342900">
              <a:buFont typeface="+mj-lt"/>
              <a:buAutoNum type="alphaLcPeriod"/>
            </a:pPr>
            <a:endParaRPr lang="es-PE" sz="1400" dirty="0"/>
          </a:p>
          <a:p>
            <a:r>
              <a:rPr lang="es-PE" b="1" u="sng" dirty="0">
                <a:solidFill>
                  <a:srgbClr val="EE4639"/>
                </a:solidFill>
              </a:rPr>
              <a:t>NO</a:t>
            </a:r>
            <a:r>
              <a:rPr lang="es-PE" b="1" dirty="0">
                <a:solidFill>
                  <a:srgbClr val="FF0000"/>
                </a:solidFill>
                <a:effectLst>
                  <a:outerShdw blurRad="38100" dist="38100" dir="2700000" algn="tl">
                    <a:srgbClr val="000000">
                      <a:alpha val="43137"/>
                    </a:srgbClr>
                  </a:outerShdw>
                </a:effectLst>
              </a:rPr>
              <a:t> </a:t>
            </a:r>
            <a:r>
              <a:rPr lang="es-PE" sz="1400" b="1" dirty="0"/>
              <a:t>son al borde o al costado de un buque</a:t>
            </a:r>
          </a:p>
          <a:p>
            <a:endParaRPr lang="es-PE" sz="1400" b="1" dirty="0"/>
          </a:p>
          <a:p>
            <a:pPr marL="182563" indent="-182563">
              <a:buFont typeface="Arial" panose="020B0604020202020204" pitchFamily="34" charset="0"/>
              <a:buChar char="•"/>
            </a:pPr>
            <a:r>
              <a:rPr lang="es-PE" sz="1300" dirty="0"/>
              <a:t>Los puntos de </a:t>
            </a:r>
            <a:r>
              <a:rPr lang="es-PE" sz="1300" b="1" dirty="0"/>
              <a:t>entrega</a:t>
            </a:r>
            <a:r>
              <a:rPr lang="es-PE" sz="1300" dirty="0"/>
              <a:t> y </a:t>
            </a:r>
            <a:r>
              <a:rPr lang="es-PE" sz="1300" b="1" dirty="0"/>
              <a:t>transmisión de riesgo </a:t>
            </a:r>
            <a:r>
              <a:rPr lang="es-PE" sz="1300" dirty="0"/>
              <a:t>en cada una de ellas dependerá del INCOTERM pactado.</a:t>
            </a:r>
          </a:p>
        </p:txBody>
      </p:sp>
      <p:grpSp>
        <p:nvGrpSpPr>
          <p:cNvPr id="14" name="Grupo 13">
            <a:extLst>
              <a:ext uri="{FF2B5EF4-FFF2-40B4-BE49-F238E27FC236}">
                <a16:creationId xmlns:a16="http://schemas.microsoft.com/office/drawing/2014/main" id="{90A2DBC1-1616-CE4E-B182-BD876E7B3DDC}"/>
              </a:ext>
            </a:extLst>
          </p:cNvPr>
          <p:cNvGrpSpPr/>
          <p:nvPr/>
        </p:nvGrpSpPr>
        <p:grpSpPr>
          <a:xfrm>
            <a:off x="4746589" y="941197"/>
            <a:ext cx="3929099" cy="3832606"/>
            <a:chOff x="4904750" y="1153745"/>
            <a:chExt cx="3554130" cy="3466846"/>
          </a:xfrm>
        </p:grpSpPr>
        <p:sp>
          <p:nvSpPr>
            <p:cNvPr id="15" name="Forma libre 14">
              <a:extLst>
                <a:ext uri="{FF2B5EF4-FFF2-40B4-BE49-F238E27FC236}">
                  <a16:creationId xmlns:a16="http://schemas.microsoft.com/office/drawing/2014/main" id="{163AA780-EC4F-034F-A72B-189550B70D2C}"/>
                </a:ext>
              </a:extLst>
            </p:cNvPr>
            <p:cNvSpPr/>
            <p:nvPr/>
          </p:nvSpPr>
          <p:spPr>
            <a:xfrm>
              <a:off x="5508959" y="1833190"/>
              <a:ext cx="2353969" cy="2353969"/>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chemeClr val="bg1">
                <a:lumMod val="85000"/>
              </a:schemeClr>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algn="ctr" defTabSz="622300">
                <a:spcBef>
                  <a:spcPct val="0"/>
                </a:spcBef>
                <a:spcAft>
                  <a:spcPct val="35000"/>
                </a:spcAft>
              </a:pPr>
              <a:r>
                <a:rPr lang="es-ES" sz="1300" b="1" dirty="0">
                  <a:solidFill>
                    <a:schemeClr val="tx1"/>
                  </a:solidFill>
                </a:rPr>
                <a:t>Reglas para </a:t>
              </a:r>
              <a:br>
                <a:rPr lang="es-ES" sz="1300" b="1" dirty="0">
                  <a:solidFill>
                    <a:schemeClr val="tx1"/>
                  </a:solidFill>
                </a:rPr>
              </a:br>
              <a:r>
                <a:rPr lang="es-ES" sz="1300" b="1" dirty="0">
                  <a:solidFill>
                    <a:schemeClr val="tx1"/>
                  </a:solidFill>
                </a:rPr>
                <a:t>cualquier </a:t>
              </a:r>
              <a:br>
                <a:rPr lang="es-ES" sz="1300" b="1" dirty="0">
                  <a:solidFill>
                    <a:schemeClr val="tx1"/>
                  </a:solidFill>
                </a:rPr>
              </a:br>
              <a:r>
                <a:rPr lang="es-ES" sz="1300" b="1" dirty="0">
                  <a:solidFill>
                    <a:schemeClr val="tx1"/>
                  </a:solidFill>
                </a:rPr>
                <a:t>modo o modos</a:t>
              </a:r>
              <a:br>
                <a:rPr lang="es-ES" sz="1300" b="1" dirty="0">
                  <a:solidFill>
                    <a:schemeClr val="tx1"/>
                  </a:solidFill>
                </a:rPr>
              </a:br>
              <a:r>
                <a:rPr lang="es-ES" sz="1300" b="1" dirty="0">
                  <a:solidFill>
                    <a:schemeClr val="tx1"/>
                  </a:solidFill>
                </a:rPr>
                <a:t>de transporte </a:t>
              </a:r>
            </a:p>
          </p:txBody>
        </p:sp>
        <p:sp>
          <p:nvSpPr>
            <p:cNvPr id="16" name="Forma libre 15">
              <a:extLst>
                <a:ext uri="{FF2B5EF4-FFF2-40B4-BE49-F238E27FC236}">
                  <a16:creationId xmlns:a16="http://schemas.microsoft.com/office/drawing/2014/main" id="{1F723560-467C-784A-89CE-AD636AD8309A}"/>
                </a:ext>
              </a:extLst>
            </p:cNvPr>
            <p:cNvSpPr/>
            <p:nvPr/>
          </p:nvSpPr>
          <p:spPr>
            <a:xfrm>
              <a:off x="6270034" y="1153745"/>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92C14E"/>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800" dirty="0">
                <a:solidFill>
                  <a:schemeClr val="lt1"/>
                </a:solidFill>
              </a:endParaRPr>
            </a:p>
          </p:txBody>
        </p:sp>
        <p:sp>
          <p:nvSpPr>
            <p:cNvPr id="17" name="Forma libre 16">
              <a:extLst>
                <a:ext uri="{FF2B5EF4-FFF2-40B4-BE49-F238E27FC236}">
                  <a16:creationId xmlns:a16="http://schemas.microsoft.com/office/drawing/2014/main" id="{62718B0E-FFDA-FA45-9880-E7A65016D3B4}"/>
                </a:ext>
              </a:extLst>
            </p:cNvPr>
            <p:cNvSpPr/>
            <p:nvPr/>
          </p:nvSpPr>
          <p:spPr>
            <a:xfrm>
              <a:off x="5626988" y="3753727"/>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EE4639"/>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endParaRPr lang="es-PE" b="1" kern="1200" dirty="0"/>
            </a:p>
          </p:txBody>
        </p:sp>
        <p:sp>
          <p:nvSpPr>
            <p:cNvPr id="18" name="Forma libre 17">
              <a:extLst>
                <a:ext uri="{FF2B5EF4-FFF2-40B4-BE49-F238E27FC236}">
                  <a16:creationId xmlns:a16="http://schemas.microsoft.com/office/drawing/2014/main" id="{7ED60A22-BFF1-E54A-B288-D4D715618584}"/>
                </a:ext>
              </a:extLst>
            </p:cNvPr>
            <p:cNvSpPr/>
            <p:nvPr/>
          </p:nvSpPr>
          <p:spPr>
            <a:xfrm>
              <a:off x="5231193" y="1722755"/>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7150A0"/>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endParaRPr lang="es-PE" b="1" kern="1200" dirty="0"/>
            </a:p>
          </p:txBody>
        </p:sp>
        <p:sp>
          <p:nvSpPr>
            <p:cNvPr id="19" name="Forma libre 18">
              <a:extLst>
                <a:ext uri="{FF2B5EF4-FFF2-40B4-BE49-F238E27FC236}">
                  <a16:creationId xmlns:a16="http://schemas.microsoft.com/office/drawing/2014/main" id="{F62D5525-3B06-3546-8889-867CEA441491}"/>
                </a:ext>
              </a:extLst>
            </p:cNvPr>
            <p:cNvSpPr/>
            <p:nvPr/>
          </p:nvSpPr>
          <p:spPr>
            <a:xfrm>
              <a:off x="7592016" y="2790289"/>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00B1C2"/>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endParaRPr lang="es-PE" b="1" kern="1200" dirty="0"/>
            </a:p>
          </p:txBody>
        </p:sp>
        <p:sp>
          <p:nvSpPr>
            <p:cNvPr id="20" name="Forma libre 19">
              <a:extLst>
                <a:ext uri="{FF2B5EF4-FFF2-40B4-BE49-F238E27FC236}">
                  <a16:creationId xmlns:a16="http://schemas.microsoft.com/office/drawing/2014/main" id="{CF874720-61BF-B444-903D-A55EEAF85335}"/>
                </a:ext>
              </a:extLst>
            </p:cNvPr>
            <p:cNvSpPr/>
            <p:nvPr/>
          </p:nvSpPr>
          <p:spPr>
            <a:xfrm>
              <a:off x="7308875" y="1722755"/>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7150A0"/>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endParaRPr lang="es-PE" b="1" kern="1200" dirty="0"/>
            </a:p>
          </p:txBody>
        </p:sp>
        <p:sp>
          <p:nvSpPr>
            <p:cNvPr id="21" name="Forma libre 20">
              <a:extLst>
                <a:ext uri="{FF2B5EF4-FFF2-40B4-BE49-F238E27FC236}">
                  <a16:creationId xmlns:a16="http://schemas.microsoft.com/office/drawing/2014/main" id="{36888208-2BBD-1C4C-87E5-AED48AF120A4}"/>
                </a:ext>
              </a:extLst>
            </p:cNvPr>
            <p:cNvSpPr/>
            <p:nvPr/>
          </p:nvSpPr>
          <p:spPr>
            <a:xfrm>
              <a:off x="6953928" y="3753727"/>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FE7828"/>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endParaRPr lang="es-PE" b="1" kern="1200" dirty="0"/>
            </a:p>
          </p:txBody>
        </p:sp>
        <p:sp>
          <p:nvSpPr>
            <p:cNvPr id="22" name="Forma libre 21">
              <a:extLst>
                <a:ext uri="{FF2B5EF4-FFF2-40B4-BE49-F238E27FC236}">
                  <a16:creationId xmlns:a16="http://schemas.microsoft.com/office/drawing/2014/main" id="{D08692BF-6403-3544-AC88-E66D1D20A180}"/>
                </a:ext>
              </a:extLst>
            </p:cNvPr>
            <p:cNvSpPr/>
            <p:nvPr/>
          </p:nvSpPr>
          <p:spPr>
            <a:xfrm>
              <a:off x="4904750" y="2790289"/>
              <a:ext cx="866864" cy="866864"/>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92C14E"/>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endParaRPr lang="es-PE" b="1" kern="1200" dirty="0"/>
            </a:p>
          </p:txBody>
        </p:sp>
      </p:grpSp>
      <p:sp>
        <p:nvSpPr>
          <p:cNvPr id="23" name="CuadroTexto 22">
            <a:extLst>
              <a:ext uri="{FF2B5EF4-FFF2-40B4-BE49-F238E27FC236}">
                <a16:creationId xmlns:a16="http://schemas.microsoft.com/office/drawing/2014/main" id="{AB4C6BE7-73C3-7C47-96FD-84E599CC6D54}"/>
              </a:ext>
            </a:extLst>
          </p:cNvPr>
          <p:cNvSpPr txBox="1"/>
          <p:nvPr/>
        </p:nvSpPr>
        <p:spPr>
          <a:xfrm>
            <a:off x="6470566" y="1182441"/>
            <a:ext cx="707680" cy="426271"/>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EXW</a:t>
            </a:r>
          </a:p>
          <a:p>
            <a:pPr marL="88900" indent="-88900" defTabSz="622300">
              <a:spcBef>
                <a:spcPct val="0"/>
              </a:spcBef>
              <a:spcAft>
                <a:spcPct val="35000"/>
              </a:spcAft>
              <a:buFont typeface="Arial" panose="020B0604020202020204" pitchFamily="34" charset="0"/>
              <a:buChar char="•"/>
            </a:pPr>
            <a:r>
              <a:rPr lang="es-PE" sz="700" dirty="0">
                <a:solidFill>
                  <a:schemeClr val="bg1"/>
                </a:solidFill>
              </a:rPr>
              <a:t>EX WORKS</a:t>
            </a:r>
            <a:endParaRPr lang="es-ES" sz="700" dirty="0">
              <a:solidFill>
                <a:schemeClr val="bg1"/>
              </a:solidFill>
            </a:endParaRPr>
          </a:p>
          <a:p>
            <a:pPr marL="88900" indent="-88900" defTabSz="622300">
              <a:spcBef>
                <a:spcPct val="0"/>
              </a:spcBef>
              <a:spcAft>
                <a:spcPct val="35000"/>
              </a:spcAft>
              <a:buFont typeface="Arial" panose="020B0604020202020204" pitchFamily="34" charset="0"/>
              <a:buChar char="•"/>
            </a:pPr>
            <a:r>
              <a:rPr lang="es-PE" sz="700" dirty="0">
                <a:solidFill>
                  <a:schemeClr val="bg1"/>
                </a:solidFill>
              </a:rPr>
              <a:t>EN FÁBRICA</a:t>
            </a:r>
            <a:endParaRPr lang="es-ES" sz="700" dirty="0">
              <a:solidFill>
                <a:schemeClr val="bg1"/>
              </a:solidFill>
            </a:endParaRPr>
          </a:p>
        </p:txBody>
      </p:sp>
      <p:sp>
        <p:nvSpPr>
          <p:cNvPr id="24" name="CuadroTexto 23">
            <a:extLst>
              <a:ext uri="{FF2B5EF4-FFF2-40B4-BE49-F238E27FC236}">
                <a16:creationId xmlns:a16="http://schemas.microsoft.com/office/drawing/2014/main" id="{09DB9B26-1B34-AC4A-82C5-580A57165F3A}"/>
              </a:ext>
            </a:extLst>
          </p:cNvPr>
          <p:cNvSpPr txBox="1"/>
          <p:nvPr/>
        </p:nvSpPr>
        <p:spPr>
          <a:xfrm>
            <a:off x="7580022" y="1794974"/>
            <a:ext cx="707680" cy="501676"/>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FCA</a:t>
            </a: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FREE CARRIER</a:t>
            </a:r>
            <a:endParaRPr lang="es-ES" sz="700" dirty="0">
              <a:solidFill>
                <a:schemeClr val="bg1"/>
              </a:solidFill>
            </a:endParaRP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FRANCO PORTEADOR</a:t>
            </a:r>
            <a:endParaRPr lang="es-ES" sz="700" dirty="0">
              <a:solidFill>
                <a:schemeClr val="bg1"/>
              </a:solidFill>
            </a:endParaRPr>
          </a:p>
        </p:txBody>
      </p:sp>
      <p:sp>
        <p:nvSpPr>
          <p:cNvPr id="25" name="CuadroTexto 24">
            <a:extLst>
              <a:ext uri="{FF2B5EF4-FFF2-40B4-BE49-F238E27FC236}">
                <a16:creationId xmlns:a16="http://schemas.microsoft.com/office/drawing/2014/main" id="{150E6D8B-E0E1-0147-8452-692D87FB8DE3}"/>
              </a:ext>
            </a:extLst>
          </p:cNvPr>
          <p:cNvSpPr txBox="1"/>
          <p:nvPr/>
        </p:nvSpPr>
        <p:spPr>
          <a:xfrm>
            <a:off x="7883515" y="2916841"/>
            <a:ext cx="707680" cy="598625"/>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CPT</a:t>
            </a: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CARRIAGE </a:t>
            </a:r>
            <a:br>
              <a:rPr lang="es-PE" sz="700" dirty="0">
                <a:solidFill>
                  <a:schemeClr val="bg1"/>
                </a:solidFill>
              </a:rPr>
            </a:br>
            <a:r>
              <a:rPr lang="es-PE" sz="700" dirty="0">
                <a:solidFill>
                  <a:schemeClr val="bg1"/>
                </a:solidFill>
              </a:rPr>
              <a:t>PAID TO</a:t>
            </a:r>
            <a:endParaRPr lang="es-ES" sz="700" dirty="0">
              <a:solidFill>
                <a:schemeClr val="bg1"/>
              </a:solidFill>
            </a:endParaRP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TRANSPORTE PAGADO HASTA</a:t>
            </a:r>
            <a:endParaRPr lang="es-ES" sz="700" dirty="0">
              <a:solidFill>
                <a:schemeClr val="bg1"/>
              </a:solidFill>
            </a:endParaRPr>
          </a:p>
        </p:txBody>
      </p:sp>
      <p:sp>
        <p:nvSpPr>
          <p:cNvPr id="26" name="CuadroTexto 25">
            <a:extLst>
              <a:ext uri="{FF2B5EF4-FFF2-40B4-BE49-F238E27FC236}">
                <a16:creationId xmlns:a16="http://schemas.microsoft.com/office/drawing/2014/main" id="{3429EEF6-90E8-C74D-91C4-04294DFAFC2B}"/>
              </a:ext>
            </a:extLst>
          </p:cNvPr>
          <p:cNvSpPr txBox="1"/>
          <p:nvPr/>
        </p:nvSpPr>
        <p:spPr>
          <a:xfrm>
            <a:off x="7163986" y="4003628"/>
            <a:ext cx="806293" cy="620939"/>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CIP</a:t>
            </a:r>
          </a:p>
          <a:p>
            <a:pPr marL="88900" lvl="1" indent="-88900" defTabSz="622300">
              <a:lnSpc>
                <a:spcPct val="90000"/>
              </a:lnSpc>
              <a:spcBef>
                <a:spcPct val="0"/>
              </a:spcBef>
              <a:spcAft>
                <a:spcPct val="35000"/>
              </a:spcAft>
              <a:buFont typeface="Arial" panose="020B0604020202020204" pitchFamily="34" charset="0"/>
              <a:buChar char="•"/>
            </a:pPr>
            <a:r>
              <a:rPr lang="es-PE" sz="600" dirty="0">
                <a:solidFill>
                  <a:schemeClr val="bg1"/>
                </a:solidFill>
              </a:rPr>
              <a:t>CARRIAGE AND INSURANCE PAID TO</a:t>
            </a:r>
            <a:endParaRPr lang="es-ES" sz="600" dirty="0">
              <a:solidFill>
                <a:schemeClr val="bg1"/>
              </a:solidFill>
            </a:endParaRPr>
          </a:p>
          <a:p>
            <a:pPr marL="88900" lvl="1" indent="-88900" defTabSz="622300">
              <a:lnSpc>
                <a:spcPct val="90000"/>
              </a:lnSpc>
              <a:spcBef>
                <a:spcPct val="0"/>
              </a:spcBef>
              <a:spcAft>
                <a:spcPct val="35000"/>
              </a:spcAft>
              <a:buFont typeface="Arial" panose="020B0604020202020204" pitchFamily="34" charset="0"/>
              <a:buChar char="•"/>
            </a:pPr>
            <a:r>
              <a:rPr lang="es-PE" sz="600" dirty="0">
                <a:solidFill>
                  <a:schemeClr val="bg1"/>
                </a:solidFill>
              </a:rPr>
              <a:t>TRANSPORTE Y SEGURO PAGADOS HASTA</a:t>
            </a:r>
            <a:endParaRPr lang="es-ES" sz="600" dirty="0">
              <a:solidFill>
                <a:schemeClr val="bg1"/>
              </a:solidFill>
            </a:endParaRPr>
          </a:p>
        </p:txBody>
      </p:sp>
      <p:sp>
        <p:nvSpPr>
          <p:cNvPr id="27" name="CuadroTexto 26">
            <a:extLst>
              <a:ext uri="{FF2B5EF4-FFF2-40B4-BE49-F238E27FC236}">
                <a16:creationId xmlns:a16="http://schemas.microsoft.com/office/drawing/2014/main" id="{D79CDC86-2F2D-7D4F-89FA-1AB75F7FDFF8}"/>
              </a:ext>
            </a:extLst>
          </p:cNvPr>
          <p:cNvSpPr txBox="1"/>
          <p:nvPr/>
        </p:nvSpPr>
        <p:spPr>
          <a:xfrm>
            <a:off x="5711952" y="4014784"/>
            <a:ext cx="707680" cy="598625"/>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DAP</a:t>
            </a: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DELIVERED AT PLACE</a:t>
            </a:r>
            <a:endParaRPr lang="es-ES" sz="700" dirty="0">
              <a:solidFill>
                <a:schemeClr val="bg1"/>
              </a:solidFill>
            </a:endParaRP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ENTREGADA EN LUGAR</a:t>
            </a:r>
            <a:endParaRPr lang="es-ES" sz="700" dirty="0">
              <a:solidFill>
                <a:schemeClr val="bg1"/>
              </a:solidFill>
            </a:endParaRPr>
          </a:p>
        </p:txBody>
      </p:sp>
      <p:sp>
        <p:nvSpPr>
          <p:cNvPr id="28" name="CuadroTexto 27">
            <a:extLst>
              <a:ext uri="{FF2B5EF4-FFF2-40B4-BE49-F238E27FC236}">
                <a16:creationId xmlns:a16="http://schemas.microsoft.com/office/drawing/2014/main" id="{0EB87717-F4CF-C946-A839-A51ED28A0371}"/>
              </a:ext>
            </a:extLst>
          </p:cNvPr>
          <p:cNvSpPr txBox="1"/>
          <p:nvPr/>
        </p:nvSpPr>
        <p:spPr>
          <a:xfrm>
            <a:off x="4917474" y="2916841"/>
            <a:ext cx="707680" cy="620939"/>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DPU</a:t>
            </a:r>
          </a:p>
          <a:p>
            <a:pPr marL="88900" lvl="1" indent="-88900" defTabSz="622300">
              <a:lnSpc>
                <a:spcPct val="90000"/>
              </a:lnSpc>
              <a:spcBef>
                <a:spcPct val="0"/>
              </a:spcBef>
              <a:spcAft>
                <a:spcPct val="35000"/>
              </a:spcAft>
              <a:buFont typeface="Arial" panose="020B0604020202020204" pitchFamily="34" charset="0"/>
              <a:buChar char="•"/>
            </a:pPr>
            <a:r>
              <a:rPr lang="es-PE" sz="600" dirty="0">
                <a:solidFill>
                  <a:schemeClr val="bg1"/>
                </a:solidFill>
              </a:rPr>
              <a:t>DELIVERED AT PLACE UNLOADED</a:t>
            </a:r>
            <a:endParaRPr lang="es-ES" sz="600" dirty="0">
              <a:solidFill>
                <a:schemeClr val="bg1"/>
              </a:solidFill>
            </a:endParaRPr>
          </a:p>
          <a:p>
            <a:pPr marL="88900" lvl="1" indent="-88900" defTabSz="622300">
              <a:lnSpc>
                <a:spcPct val="90000"/>
              </a:lnSpc>
              <a:spcBef>
                <a:spcPct val="0"/>
              </a:spcBef>
              <a:spcAft>
                <a:spcPct val="35000"/>
              </a:spcAft>
              <a:buFont typeface="Arial" panose="020B0604020202020204" pitchFamily="34" charset="0"/>
              <a:buChar char="•"/>
            </a:pPr>
            <a:r>
              <a:rPr lang="es-PE" sz="600" dirty="0">
                <a:solidFill>
                  <a:schemeClr val="bg1"/>
                </a:solidFill>
              </a:rPr>
              <a:t>ENTREGADA EN LUGAR DESCARGADA</a:t>
            </a:r>
            <a:endParaRPr lang="es-ES" sz="600" dirty="0">
              <a:solidFill>
                <a:schemeClr val="bg1"/>
              </a:solidFill>
            </a:endParaRPr>
          </a:p>
        </p:txBody>
      </p:sp>
      <p:sp>
        <p:nvSpPr>
          <p:cNvPr id="29" name="CuadroTexto 28">
            <a:extLst>
              <a:ext uri="{FF2B5EF4-FFF2-40B4-BE49-F238E27FC236}">
                <a16:creationId xmlns:a16="http://schemas.microsoft.com/office/drawing/2014/main" id="{E5D9EFB6-F786-4C4F-BA37-4AD28D0D0A39}"/>
              </a:ext>
            </a:extLst>
          </p:cNvPr>
          <p:cNvSpPr txBox="1"/>
          <p:nvPr/>
        </p:nvSpPr>
        <p:spPr>
          <a:xfrm>
            <a:off x="5316505" y="1743242"/>
            <a:ext cx="707680" cy="620939"/>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DDP</a:t>
            </a:r>
          </a:p>
          <a:p>
            <a:pPr marL="88900" lvl="1" indent="-88900" defTabSz="622300">
              <a:lnSpc>
                <a:spcPct val="90000"/>
              </a:lnSpc>
              <a:spcBef>
                <a:spcPct val="0"/>
              </a:spcBef>
              <a:spcAft>
                <a:spcPct val="35000"/>
              </a:spcAft>
              <a:buFont typeface="Arial" panose="020B0604020202020204" pitchFamily="34" charset="0"/>
              <a:buChar char="•"/>
            </a:pPr>
            <a:r>
              <a:rPr lang="es-PE" sz="600" dirty="0">
                <a:solidFill>
                  <a:schemeClr val="bg1"/>
                </a:solidFill>
              </a:rPr>
              <a:t>DELIVERED DUTY PAID</a:t>
            </a:r>
            <a:endParaRPr lang="es-ES" sz="600" dirty="0">
              <a:solidFill>
                <a:schemeClr val="bg1"/>
              </a:solidFill>
            </a:endParaRPr>
          </a:p>
          <a:p>
            <a:pPr marL="88900" lvl="1" indent="-88900" defTabSz="622300">
              <a:lnSpc>
                <a:spcPct val="90000"/>
              </a:lnSpc>
              <a:spcBef>
                <a:spcPct val="0"/>
              </a:spcBef>
              <a:spcAft>
                <a:spcPct val="35000"/>
              </a:spcAft>
              <a:buFont typeface="Arial" panose="020B0604020202020204" pitchFamily="34" charset="0"/>
              <a:buChar char="•"/>
            </a:pPr>
            <a:r>
              <a:rPr lang="es-PE" sz="600" dirty="0">
                <a:solidFill>
                  <a:schemeClr val="bg1"/>
                </a:solidFill>
              </a:rPr>
              <a:t>ENTREGADA DERECHOS PAGADOS</a:t>
            </a:r>
            <a:endParaRPr lang="es-ES" sz="600" dirty="0">
              <a:solidFill>
                <a:schemeClr val="bg1"/>
              </a:solidFill>
            </a:endParaRPr>
          </a:p>
        </p:txBody>
      </p:sp>
      <p:sp>
        <p:nvSpPr>
          <p:cNvPr id="30" name="Rectangle 5">
            <a:extLst>
              <a:ext uri="{FF2B5EF4-FFF2-40B4-BE49-F238E27FC236}">
                <a16:creationId xmlns:a16="http://schemas.microsoft.com/office/drawing/2014/main" id="{8A4E5D5E-E63D-174D-B4D6-A7623DF2A5E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Tree>
    <p:extLst>
      <p:ext uri="{BB962C8B-B14F-4D97-AF65-F5344CB8AC3E}">
        <p14:creationId xmlns:p14="http://schemas.microsoft.com/office/powerpoint/2010/main" val="3013531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73A8385F-3373-4C4C-8AE4-7C66003871A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16" name="Rectángulo 15">
            <a:extLst>
              <a:ext uri="{FF2B5EF4-FFF2-40B4-BE49-F238E27FC236}">
                <a16:creationId xmlns:a16="http://schemas.microsoft.com/office/drawing/2014/main" id="{746BDB49-B53C-2C49-9B4A-C826A21E9DC3}"/>
              </a:ext>
            </a:extLst>
          </p:cNvPr>
          <p:cNvSpPr/>
          <p:nvPr/>
        </p:nvSpPr>
        <p:spPr>
          <a:xfrm>
            <a:off x="988441"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indent="-90488" defTabSz="622300">
              <a:spcBef>
                <a:spcPct val="0"/>
              </a:spcBef>
              <a:spcAft>
                <a:spcPct val="35000"/>
              </a:spcAft>
              <a:buFont typeface="Arial" panose="020B0604020202020204" pitchFamily="34" charset="0"/>
              <a:buChar char="•"/>
            </a:pPr>
            <a:r>
              <a:rPr lang="es-PE" sz="900" kern="1200" dirty="0">
                <a:solidFill>
                  <a:srgbClr val="FFFFFF"/>
                </a:solidFill>
                <a:latin typeface="Calibri" panose="020F0502020204030204" pitchFamily="34" charset="0"/>
                <a:ea typeface="Calibri" panose="020F0502020204030204" pitchFamily="34" charset="0"/>
                <a:cs typeface="Arial" panose="020B0604020202020204" pitchFamily="34" charset="0"/>
              </a:rPr>
              <a:t>El vendedor entrega la mercancía y sus documentos al comprador en un lugar designado en el país de origen sin necesidad de encargarse de la carga de la mercancía al vehículo de recojo ni del despacho aduanero de exportación.</a:t>
            </a:r>
          </a:p>
        </p:txBody>
      </p:sp>
      <p:sp>
        <p:nvSpPr>
          <p:cNvPr id="17" name="object 7">
            <a:extLst>
              <a:ext uri="{FF2B5EF4-FFF2-40B4-BE49-F238E27FC236}">
                <a16:creationId xmlns:a16="http://schemas.microsoft.com/office/drawing/2014/main" id="{39F3F02A-914E-4F4A-A9A4-C5CA49BB6309}"/>
              </a:ext>
            </a:extLst>
          </p:cNvPr>
          <p:cNvSpPr txBox="1"/>
          <p:nvPr/>
        </p:nvSpPr>
        <p:spPr>
          <a:xfrm>
            <a:off x="503238" y="749812"/>
            <a:ext cx="8172450" cy="430887"/>
          </a:xfrm>
          <a:prstGeom prst="rect">
            <a:avLst/>
          </a:prstGeom>
        </p:spPr>
        <p:txBody>
          <a:bodyPr vert="horz" wrap="square" lIns="0" tIns="0" rIns="0" bIns="0" rtlCol="0">
            <a:spAutoFit/>
          </a:bodyPr>
          <a:lstStyle/>
          <a:p>
            <a:pPr algn="ctr">
              <a:spcAft>
                <a:spcPts val="1200"/>
              </a:spcAft>
            </a:pPr>
            <a:r>
              <a:rPr lang="es-PE" sz="1400" b="1" dirty="0">
                <a:solidFill>
                  <a:srgbClr val="FE7828"/>
                </a:solidFill>
                <a:latin typeface="Calibri" panose="020F0502020204030204" pitchFamily="34" charset="0"/>
                <a:cs typeface="Calibri" panose="020F0502020204030204" pitchFamily="34" charset="0"/>
              </a:rPr>
              <a:t>EXW – Ex Works</a:t>
            </a:r>
            <a:br>
              <a:rPr lang="es-PE" sz="1400" b="1" dirty="0">
                <a:solidFill>
                  <a:srgbClr val="FE7828"/>
                </a:solidFill>
                <a:effectLst/>
                <a:latin typeface="Calibri" panose="020F0502020204030204" pitchFamily="34" charset="0"/>
                <a:cs typeface="Calibri" panose="020F0502020204030204" pitchFamily="34" charset="0"/>
              </a:rPr>
            </a:br>
            <a:r>
              <a:rPr lang="es-PE" sz="1400" b="1" dirty="0">
                <a:solidFill>
                  <a:srgbClr val="FE7828"/>
                </a:solidFill>
                <a:latin typeface="Calibri" panose="020F0502020204030204" pitchFamily="34" charset="0"/>
                <a:cs typeface="Calibri" panose="020F0502020204030204" pitchFamily="34" charset="0"/>
              </a:rPr>
              <a:t>‘EN FÁBRICA (INCLUIR EL LUGAR DE ENTREGA DESIGNADO)’</a:t>
            </a:r>
            <a:endParaRPr lang="es-PE" sz="1400" dirty="0">
              <a:solidFill>
                <a:srgbClr val="FE7828"/>
              </a:solidFill>
              <a:latin typeface="Calibri" panose="020F0502020204030204" pitchFamily="34" charset="0"/>
              <a:cs typeface="Calibri" panose="020F0502020204030204" pitchFamily="34" charset="0"/>
            </a:endParaRPr>
          </a:p>
        </p:txBody>
      </p:sp>
      <p:sp>
        <p:nvSpPr>
          <p:cNvPr id="18" name="Rectángulo 17">
            <a:extLst>
              <a:ext uri="{FF2B5EF4-FFF2-40B4-BE49-F238E27FC236}">
                <a16:creationId xmlns:a16="http://schemas.microsoft.com/office/drawing/2014/main" id="{5A8D4F2E-8D55-2A41-A61D-C2EED68A221B}"/>
              </a:ext>
            </a:extLst>
          </p:cNvPr>
          <p:cNvSpPr/>
          <p:nvPr/>
        </p:nvSpPr>
        <p:spPr>
          <a:xfrm>
            <a:off x="3480976"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No hay restricción. Cualquier modo de transporte puede ser utilizado. </a:t>
            </a:r>
          </a:p>
        </p:txBody>
      </p:sp>
      <p:sp>
        <p:nvSpPr>
          <p:cNvPr id="19" name="Rectángulo 18">
            <a:extLst>
              <a:ext uri="{FF2B5EF4-FFF2-40B4-BE49-F238E27FC236}">
                <a16:creationId xmlns:a16="http://schemas.microsoft.com/office/drawing/2014/main" id="{28E21AF8-E186-4F48-9604-0EF281C1920E}"/>
              </a:ext>
            </a:extLst>
          </p:cNvPr>
          <p:cNvSpPr/>
          <p:nvPr/>
        </p:nvSpPr>
        <p:spPr>
          <a:xfrm>
            <a:off x="6012229"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Lugar o punto preciso de entrega</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Ambas partes definen el lugar preciso de entrega.</a:t>
            </a:r>
          </a:p>
        </p:txBody>
      </p:sp>
      <p:sp>
        <p:nvSpPr>
          <p:cNvPr id="20" name="Rectángulo 19">
            <a:extLst>
              <a:ext uri="{FF2B5EF4-FFF2-40B4-BE49-F238E27FC236}">
                <a16:creationId xmlns:a16="http://schemas.microsoft.com/office/drawing/2014/main" id="{C1B469CE-9803-9544-80A0-81A1F3CF13C7}"/>
              </a:ext>
            </a:extLst>
          </p:cNvPr>
          <p:cNvSpPr/>
          <p:nvPr/>
        </p:nvSpPr>
        <p:spPr>
          <a:xfrm>
            <a:off x="988441" y="2674821"/>
            <a:ext cx="2182048" cy="1151856"/>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Advertencia para los compradores</a:t>
            </a:r>
          </a:p>
          <a:p>
            <a:pPr marL="114300" lvl="1" indent="-114300" algn="l"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Es el INCOTERM que impone el conjunto más reducido de obligaciones al vendedor.</a:t>
            </a:r>
          </a:p>
        </p:txBody>
      </p:sp>
      <p:sp>
        <p:nvSpPr>
          <p:cNvPr id="21" name="Rectángulo 20">
            <a:extLst>
              <a:ext uri="{FF2B5EF4-FFF2-40B4-BE49-F238E27FC236}">
                <a16:creationId xmlns:a16="http://schemas.microsoft.com/office/drawing/2014/main" id="{E1E35DB6-DFAC-F64F-BFE9-0E3D630B918F}"/>
              </a:ext>
            </a:extLst>
          </p:cNvPr>
          <p:cNvSpPr/>
          <p:nvPr/>
        </p:nvSpPr>
        <p:spPr>
          <a:xfrm>
            <a:off x="3480976" y="2674821"/>
            <a:ext cx="2182048" cy="1157150"/>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Riesgos de Carga</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El riesgo se transmite cuando la mercancía se pone, no cargada,  a disposición del comprador.</a:t>
            </a:r>
          </a:p>
        </p:txBody>
      </p:sp>
      <p:sp>
        <p:nvSpPr>
          <p:cNvPr id="22" name="Rectángulo 21">
            <a:extLst>
              <a:ext uri="{FF2B5EF4-FFF2-40B4-BE49-F238E27FC236}">
                <a16:creationId xmlns:a16="http://schemas.microsoft.com/office/drawing/2014/main" id="{3EEC527D-6191-E243-B11B-F21AB8301CF5}"/>
              </a:ext>
            </a:extLst>
          </p:cNvPr>
          <p:cNvSpPr/>
          <p:nvPr/>
        </p:nvSpPr>
        <p:spPr>
          <a:xfrm>
            <a:off x="6012229" y="2674821"/>
            <a:ext cx="2182048" cy="1151856"/>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Despacho de exportación</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El vendedor no tiene obligación de encargarse del despacho aduanero de exportación</a:t>
            </a:r>
          </a:p>
        </p:txBody>
      </p:sp>
      <p:grpSp>
        <p:nvGrpSpPr>
          <p:cNvPr id="23" name="Grupo 22">
            <a:extLst>
              <a:ext uri="{FF2B5EF4-FFF2-40B4-BE49-F238E27FC236}">
                <a16:creationId xmlns:a16="http://schemas.microsoft.com/office/drawing/2014/main" id="{9945111E-815C-C54D-A96F-0027F523CACF}"/>
              </a:ext>
            </a:extLst>
          </p:cNvPr>
          <p:cNvGrpSpPr/>
          <p:nvPr/>
        </p:nvGrpSpPr>
        <p:grpSpPr>
          <a:xfrm>
            <a:off x="2743396" y="3870800"/>
            <a:ext cx="3754294" cy="1382826"/>
            <a:chOff x="2664673" y="4028866"/>
            <a:chExt cx="3754294" cy="1382826"/>
          </a:xfrm>
        </p:grpSpPr>
        <p:sp>
          <p:nvSpPr>
            <p:cNvPr id="24" name="CuadroTexto 23">
              <a:extLst>
                <a:ext uri="{FF2B5EF4-FFF2-40B4-BE49-F238E27FC236}">
                  <a16:creationId xmlns:a16="http://schemas.microsoft.com/office/drawing/2014/main" id="{EC3F2ADE-04D2-9B44-951B-58D1DADFE654}"/>
                </a:ext>
              </a:extLst>
            </p:cNvPr>
            <p:cNvSpPr txBox="1"/>
            <p:nvPr/>
          </p:nvSpPr>
          <p:spPr>
            <a:xfrm>
              <a:off x="2975821" y="4028866"/>
              <a:ext cx="607402" cy="161583"/>
            </a:xfrm>
            <a:prstGeom prst="rect">
              <a:avLst/>
            </a:prstGeom>
            <a:noFill/>
          </p:spPr>
          <p:txBody>
            <a:bodyPr wrap="square" lIns="0" tIns="0" rIns="0" bIns="0" rtlCol="0">
              <a:spAutoFit/>
            </a:bodyPr>
            <a:lstStyle/>
            <a:p>
              <a:pPr algn="ctr"/>
              <a:r>
                <a:rPr lang="es-PE" sz="1050" dirty="0"/>
                <a:t>Entrega</a:t>
              </a:r>
            </a:p>
          </p:txBody>
        </p:sp>
        <p:sp>
          <p:nvSpPr>
            <p:cNvPr id="28" name="Rectángulo 27">
              <a:extLst>
                <a:ext uri="{FF2B5EF4-FFF2-40B4-BE49-F238E27FC236}">
                  <a16:creationId xmlns:a16="http://schemas.microsoft.com/office/drawing/2014/main" id="{1D2DBA5A-A1A3-5D45-82CA-A26945AD62B3}"/>
                </a:ext>
              </a:extLst>
            </p:cNvPr>
            <p:cNvSpPr/>
            <p:nvPr/>
          </p:nvSpPr>
          <p:spPr>
            <a:xfrm>
              <a:off x="3053291" y="5097269"/>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29" name="Conector recto de flecha 28">
              <a:extLst>
                <a:ext uri="{FF2B5EF4-FFF2-40B4-BE49-F238E27FC236}">
                  <a16:creationId xmlns:a16="http://schemas.microsoft.com/office/drawing/2014/main" id="{15A96C84-6719-F040-B20C-4787CE4819E7}"/>
                </a:ext>
              </a:extLst>
            </p:cNvPr>
            <p:cNvCxnSpPr/>
            <p:nvPr/>
          </p:nvCxnSpPr>
          <p:spPr>
            <a:xfrm>
              <a:off x="3170489" y="4870599"/>
              <a:ext cx="2921474"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onector recto de flecha 29">
              <a:extLst>
                <a:ext uri="{FF2B5EF4-FFF2-40B4-BE49-F238E27FC236}">
                  <a16:creationId xmlns:a16="http://schemas.microsoft.com/office/drawing/2014/main" id="{A68E0F49-B7D1-0B41-B738-3DC89B206243}"/>
                </a:ext>
              </a:extLst>
            </p:cNvPr>
            <p:cNvCxnSpPr/>
            <p:nvPr/>
          </p:nvCxnSpPr>
          <p:spPr>
            <a:xfrm>
              <a:off x="3170489" y="5003823"/>
              <a:ext cx="2921474"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8FE73E08-DFAC-5B49-A4E9-1B25E28D6C95}"/>
                </a:ext>
              </a:extLst>
            </p:cNvPr>
            <p:cNvCxnSpPr>
              <a:cxnSpLocks/>
            </p:cNvCxnSpPr>
            <p:nvPr/>
          </p:nvCxnSpPr>
          <p:spPr>
            <a:xfrm>
              <a:off x="3018213" y="4870599"/>
              <a:ext cx="154940"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31">
              <a:extLst>
                <a:ext uri="{FF2B5EF4-FFF2-40B4-BE49-F238E27FC236}">
                  <a16:creationId xmlns:a16="http://schemas.microsoft.com/office/drawing/2014/main" id="{2A79AA6A-1CED-4A47-89DA-C659360B50B1}"/>
                </a:ext>
              </a:extLst>
            </p:cNvPr>
            <p:cNvCxnSpPr>
              <a:cxnSpLocks/>
            </p:cNvCxnSpPr>
            <p:nvPr/>
          </p:nvCxnSpPr>
          <p:spPr>
            <a:xfrm>
              <a:off x="3018213" y="4997768"/>
              <a:ext cx="154940"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CuadroTexto 32">
              <a:extLst>
                <a:ext uri="{FF2B5EF4-FFF2-40B4-BE49-F238E27FC236}">
                  <a16:creationId xmlns:a16="http://schemas.microsoft.com/office/drawing/2014/main" id="{D3C9D509-277F-DF43-8C19-375DF0973E9A}"/>
                </a:ext>
              </a:extLst>
            </p:cNvPr>
            <p:cNvSpPr txBox="1"/>
            <p:nvPr/>
          </p:nvSpPr>
          <p:spPr>
            <a:xfrm>
              <a:off x="2664673" y="4801724"/>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34" name="CuadroTexto 33">
              <a:extLst>
                <a:ext uri="{FF2B5EF4-FFF2-40B4-BE49-F238E27FC236}">
                  <a16:creationId xmlns:a16="http://schemas.microsoft.com/office/drawing/2014/main" id="{DB3CEE45-D9C9-C749-B73E-045017CD14FB}"/>
                </a:ext>
              </a:extLst>
            </p:cNvPr>
            <p:cNvSpPr txBox="1"/>
            <p:nvPr/>
          </p:nvSpPr>
          <p:spPr>
            <a:xfrm>
              <a:off x="2664673" y="4932154"/>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35" name="CuadroTexto 34">
              <a:extLst>
                <a:ext uri="{FF2B5EF4-FFF2-40B4-BE49-F238E27FC236}">
                  <a16:creationId xmlns:a16="http://schemas.microsoft.com/office/drawing/2014/main" id="{51C19517-6130-244E-B39C-A40446510C8C}"/>
                </a:ext>
              </a:extLst>
            </p:cNvPr>
            <p:cNvSpPr txBox="1"/>
            <p:nvPr/>
          </p:nvSpPr>
          <p:spPr>
            <a:xfrm>
              <a:off x="6104744" y="4801724"/>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36" name="CuadroTexto 35">
              <a:extLst>
                <a:ext uri="{FF2B5EF4-FFF2-40B4-BE49-F238E27FC236}">
                  <a16:creationId xmlns:a16="http://schemas.microsoft.com/office/drawing/2014/main" id="{61E0547B-A938-F349-B3EB-92F66FBA5FD9}"/>
                </a:ext>
              </a:extLst>
            </p:cNvPr>
            <p:cNvSpPr txBox="1"/>
            <p:nvPr/>
          </p:nvSpPr>
          <p:spPr>
            <a:xfrm>
              <a:off x="6111699" y="4932154"/>
              <a:ext cx="286452" cy="123111"/>
            </a:xfrm>
            <a:prstGeom prst="rect">
              <a:avLst/>
            </a:prstGeom>
            <a:noFill/>
          </p:spPr>
          <p:txBody>
            <a:bodyPr wrap="square" lIns="0" tIns="0" rIns="0" bIns="0" rtlCol="0">
              <a:spAutoFit/>
            </a:bodyPr>
            <a:lstStyle/>
            <a:p>
              <a:r>
                <a:rPr lang="es-PE" sz="800" b="1" dirty="0">
                  <a:solidFill>
                    <a:srgbClr val="FE7828"/>
                  </a:solidFill>
                </a:rPr>
                <a:t>RISKS</a:t>
              </a:r>
            </a:p>
          </p:txBody>
        </p:sp>
        <p:sp>
          <p:nvSpPr>
            <p:cNvPr id="37" name="Rectángulo 36">
              <a:extLst>
                <a:ext uri="{FF2B5EF4-FFF2-40B4-BE49-F238E27FC236}">
                  <a16:creationId xmlns:a16="http://schemas.microsoft.com/office/drawing/2014/main" id="{01C6146A-1CCC-7241-8C77-40E2DA51F743}"/>
                </a:ext>
              </a:extLst>
            </p:cNvPr>
            <p:cNvSpPr/>
            <p:nvPr/>
          </p:nvSpPr>
          <p:spPr>
            <a:xfrm>
              <a:off x="5403976" y="5095959"/>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
          <p:nvSpPr>
            <p:cNvPr id="38" name="Rectángulo 37">
              <a:extLst>
                <a:ext uri="{FF2B5EF4-FFF2-40B4-BE49-F238E27FC236}">
                  <a16:creationId xmlns:a16="http://schemas.microsoft.com/office/drawing/2014/main" id="{70FD9598-EB0A-1C42-AC63-17922A02B82A}"/>
                </a:ext>
              </a:extLst>
            </p:cNvPr>
            <p:cNvSpPr/>
            <p:nvPr/>
          </p:nvSpPr>
          <p:spPr>
            <a:xfrm>
              <a:off x="3226732" y="4567513"/>
              <a:ext cx="122031" cy="1446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39" name="Conector recto de flecha 38">
              <a:extLst>
                <a:ext uri="{FF2B5EF4-FFF2-40B4-BE49-F238E27FC236}">
                  <a16:creationId xmlns:a16="http://schemas.microsoft.com/office/drawing/2014/main" id="{904E20D6-AA83-794B-9DCE-283779DA6115}"/>
                </a:ext>
              </a:extLst>
            </p:cNvPr>
            <p:cNvCxnSpPr>
              <a:cxnSpLocks/>
            </p:cNvCxnSpPr>
            <p:nvPr/>
          </p:nvCxnSpPr>
          <p:spPr>
            <a:xfrm>
              <a:off x="3279174" y="4254033"/>
              <a:ext cx="0" cy="286324"/>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Conector recto 39">
              <a:extLst>
                <a:ext uri="{FF2B5EF4-FFF2-40B4-BE49-F238E27FC236}">
                  <a16:creationId xmlns:a16="http://schemas.microsoft.com/office/drawing/2014/main" id="{EDA2DA1F-635E-E74A-AE5B-946513435067}"/>
                </a:ext>
              </a:extLst>
            </p:cNvPr>
            <p:cNvCxnSpPr/>
            <p:nvPr/>
          </p:nvCxnSpPr>
          <p:spPr>
            <a:xfrm>
              <a:off x="2749256" y="4712210"/>
              <a:ext cx="3669711"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42" name="Imagen 41">
            <a:extLst>
              <a:ext uri="{FF2B5EF4-FFF2-40B4-BE49-F238E27FC236}">
                <a16:creationId xmlns:a16="http://schemas.microsoft.com/office/drawing/2014/main" id="{16C3E49E-5228-8241-AC6F-BA4C98E71315}"/>
              </a:ext>
            </a:extLst>
          </p:cNvPr>
          <p:cNvPicPr>
            <a:picLocks noChangeAspect="1"/>
          </p:cNvPicPr>
          <p:nvPr/>
        </p:nvPicPr>
        <p:blipFill>
          <a:blip r:embed="rId3"/>
          <a:stretch>
            <a:fillRect/>
          </a:stretch>
        </p:blipFill>
        <p:spPr>
          <a:xfrm>
            <a:off x="3464130" y="4264750"/>
            <a:ext cx="456382" cy="293941"/>
          </a:xfrm>
          <a:prstGeom prst="rect">
            <a:avLst/>
          </a:prstGeom>
        </p:spPr>
      </p:pic>
      <p:pic>
        <p:nvPicPr>
          <p:cNvPr id="43" name="Imagen 42">
            <a:extLst>
              <a:ext uri="{FF2B5EF4-FFF2-40B4-BE49-F238E27FC236}">
                <a16:creationId xmlns:a16="http://schemas.microsoft.com/office/drawing/2014/main" id="{D4B09B8E-BD78-B94F-B510-614ED48F213F}"/>
              </a:ext>
            </a:extLst>
          </p:cNvPr>
          <p:cNvPicPr>
            <a:picLocks noChangeAspect="1"/>
          </p:cNvPicPr>
          <p:nvPr/>
        </p:nvPicPr>
        <p:blipFill>
          <a:blip r:embed="rId4"/>
          <a:stretch>
            <a:fillRect/>
          </a:stretch>
        </p:blipFill>
        <p:spPr>
          <a:xfrm>
            <a:off x="2816423" y="4097352"/>
            <a:ext cx="446797" cy="461527"/>
          </a:xfrm>
          <a:prstGeom prst="rect">
            <a:avLst/>
          </a:prstGeom>
        </p:spPr>
      </p:pic>
      <p:pic>
        <p:nvPicPr>
          <p:cNvPr id="44" name="Imagen 43">
            <a:extLst>
              <a:ext uri="{FF2B5EF4-FFF2-40B4-BE49-F238E27FC236}">
                <a16:creationId xmlns:a16="http://schemas.microsoft.com/office/drawing/2014/main" id="{ECE97E63-BB89-994B-A6CB-4D92E278C7D1}"/>
              </a:ext>
            </a:extLst>
          </p:cNvPr>
          <p:cNvPicPr>
            <a:picLocks noChangeAspect="1"/>
          </p:cNvPicPr>
          <p:nvPr/>
        </p:nvPicPr>
        <p:blipFill>
          <a:blip r:embed="rId5"/>
          <a:stretch>
            <a:fillRect/>
          </a:stretch>
        </p:blipFill>
        <p:spPr>
          <a:xfrm>
            <a:off x="6050893" y="4090686"/>
            <a:ext cx="446797" cy="461527"/>
          </a:xfrm>
          <a:prstGeom prst="rect">
            <a:avLst/>
          </a:prstGeom>
        </p:spPr>
      </p:pic>
    </p:spTree>
    <p:extLst>
      <p:ext uri="{BB962C8B-B14F-4D97-AF65-F5344CB8AC3E}">
        <p14:creationId xmlns:p14="http://schemas.microsoft.com/office/powerpoint/2010/main" val="3542175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a:extLst>
              <a:ext uri="{FF2B5EF4-FFF2-40B4-BE49-F238E27FC236}">
                <a16:creationId xmlns:a16="http://schemas.microsoft.com/office/drawing/2014/main" id="{FE78447C-71E3-E544-9D4D-7AB93E19FD6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19" name="Rectángulo 18">
            <a:extLst>
              <a:ext uri="{FF2B5EF4-FFF2-40B4-BE49-F238E27FC236}">
                <a16:creationId xmlns:a16="http://schemas.microsoft.com/office/drawing/2014/main" id="{7DD04562-106C-E541-93C2-805EC728FE09}"/>
              </a:ext>
            </a:extLst>
          </p:cNvPr>
          <p:cNvSpPr/>
          <p:nvPr/>
        </p:nvSpPr>
        <p:spPr>
          <a:xfrm>
            <a:off x="988441"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El vendedor entrega la mercancía al comprador en dos maneras:</a:t>
            </a:r>
          </a:p>
          <a:p>
            <a:pPr marL="182563" lvl="2" indent="-92075"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Instalaciones del vendedor: Cargada en la unidad de transporte interno.</a:t>
            </a:r>
          </a:p>
          <a:p>
            <a:pPr marL="182563" lvl="2" indent="-92075"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Lugar designado: A disposición del transportista principal (almacén, </a:t>
            </a:r>
            <a:br>
              <a:rPr lang="es-PE" sz="800" dirty="0">
                <a:solidFill>
                  <a:srgbClr val="FFFFFF"/>
                </a:solidFill>
                <a:latin typeface="Calibri" panose="020F0502020204030204" pitchFamily="34" charset="0"/>
                <a:cs typeface="Arial" panose="020B0604020202020204" pitchFamily="34" charset="0"/>
              </a:rPr>
            </a:br>
            <a:r>
              <a:rPr lang="es-PE" sz="800" dirty="0">
                <a:solidFill>
                  <a:srgbClr val="FFFFFF"/>
                </a:solidFill>
                <a:latin typeface="Calibri" panose="020F0502020204030204" pitchFamily="34" charset="0"/>
                <a:cs typeface="Arial" panose="020B0604020202020204" pitchFamily="34" charset="0"/>
              </a:rPr>
              <a:t>terminal, etc.).</a:t>
            </a:r>
          </a:p>
        </p:txBody>
      </p:sp>
      <p:sp>
        <p:nvSpPr>
          <p:cNvPr id="20" name="object 7">
            <a:extLst>
              <a:ext uri="{FF2B5EF4-FFF2-40B4-BE49-F238E27FC236}">
                <a16:creationId xmlns:a16="http://schemas.microsoft.com/office/drawing/2014/main" id="{55099B1F-05CA-6448-912D-9ED31A787E12}"/>
              </a:ext>
            </a:extLst>
          </p:cNvPr>
          <p:cNvSpPr txBox="1"/>
          <p:nvPr/>
        </p:nvSpPr>
        <p:spPr>
          <a:xfrm>
            <a:off x="503237" y="745165"/>
            <a:ext cx="8167574" cy="430887"/>
          </a:xfrm>
          <a:prstGeom prst="rect">
            <a:avLst/>
          </a:prstGeom>
        </p:spPr>
        <p:txBody>
          <a:bodyPr vert="horz" wrap="square" lIns="0" tIns="0" rIns="0" bIns="0" rtlCol="0">
            <a:spAutoFit/>
          </a:bodyPr>
          <a:lstStyle/>
          <a:p>
            <a:pPr algn="ctr">
              <a:spcAft>
                <a:spcPts val="1200"/>
              </a:spcAft>
            </a:pPr>
            <a:r>
              <a:rPr lang="es-PE" sz="1400" b="1" dirty="0">
                <a:solidFill>
                  <a:srgbClr val="FE7828"/>
                </a:solidFill>
                <a:latin typeface="Calibri" panose="020F0502020204030204" pitchFamily="34" charset="0"/>
                <a:cs typeface="Calibri" panose="020F0502020204030204" pitchFamily="34" charset="0"/>
              </a:rPr>
              <a:t>FCA – Free Carrier</a:t>
            </a:r>
            <a:br>
              <a:rPr lang="es-PE" sz="1400" b="1" dirty="0">
                <a:solidFill>
                  <a:srgbClr val="FE7828"/>
                </a:solidFill>
                <a:effectLst/>
                <a:latin typeface="Calibri" panose="020F0502020204030204" pitchFamily="34" charset="0"/>
                <a:cs typeface="Calibri" panose="020F0502020204030204" pitchFamily="34" charset="0"/>
              </a:rPr>
            </a:br>
            <a:r>
              <a:rPr lang="es-PE" sz="1400" b="1" dirty="0">
                <a:solidFill>
                  <a:srgbClr val="FE7828"/>
                </a:solidFill>
                <a:latin typeface="Calibri" panose="020F0502020204030204" pitchFamily="34" charset="0"/>
                <a:cs typeface="Calibri" panose="020F0502020204030204" pitchFamily="34" charset="0"/>
              </a:rPr>
              <a:t>‘FRANCO PORTEADOR (INCLUIR EL LUGAR DE ENTREGA DESIGNADO)’</a:t>
            </a:r>
            <a:endParaRPr lang="es-PE" sz="1400" dirty="0">
              <a:solidFill>
                <a:srgbClr val="FE7828"/>
              </a:solidFill>
              <a:latin typeface="Calibri" panose="020F0502020204030204" pitchFamily="34" charset="0"/>
              <a:cs typeface="Calibri" panose="020F0502020204030204" pitchFamily="34" charset="0"/>
            </a:endParaRPr>
          </a:p>
        </p:txBody>
      </p:sp>
      <p:sp>
        <p:nvSpPr>
          <p:cNvPr id="21" name="Rectángulo 20">
            <a:extLst>
              <a:ext uri="{FF2B5EF4-FFF2-40B4-BE49-F238E27FC236}">
                <a16:creationId xmlns:a16="http://schemas.microsoft.com/office/drawing/2014/main" id="{834BF6CE-F4EE-AF4A-9D58-89353C87478C}"/>
              </a:ext>
            </a:extLst>
          </p:cNvPr>
          <p:cNvSpPr/>
          <p:nvPr/>
        </p:nvSpPr>
        <p:spPr>
          <a:xfrm>
            <a:off x="3480976"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No hay restricción. Cualquier modo de transporte puede ser utilizado. También puede emplearse en más de un modo de transporte.</a:t>
            </a:r>
          </a:p>
        </p:txBody>
      </p:sp>
      <p:sp>
        <p:nvSpPr>
          <p:cNvPr id="22" name="Rectángulo 21">
            <a:extLst>
              <a:ext uri="{FF2B5EF4-FFF2-40B4-BE49-F238E27FC236}">
                <a16:creationId xmlns:a16="http://schemas.microsoft.com/office/drawing/2014/main" id="{BE503142-4F10-6549-9EDC-88CCF9E635C5}"/>
              </a:ext>
            </a:extLst>
          </p:cNvPr>
          <p:cNvSpPr/>
          <p:nvPr/>
        </p:nvSpPr>
        <p:spPr>
          <a:xfrm>
            <a:off x="6012229"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Lugar o punto preciso de entrega</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Ambas partes definen el lugar preciso de entrega (en el país de origen)</a:t>
            </a:r>
          </a:p>
        </p:txBody>
      </p:sp>
      <p:sp>
        <p:nvSpPr>
          <p:cNvPr id="23" name="Rectángulo 22">
            <a:extLst>
              <a:ext uri="{FF2B5EF4-FFF2-40B4-BE49-F238E27FC236}">
                <a16:creationId xmlns:a16="http://schemas.microsoft.com/office/drawing/2014/main" id="{8623856E-1417-EA41-9327-7267E2E69BAE}"/>
              </a:ext>
            </a:extLst>
          </p:cNvPr>
          <p:cNvSpPr/>
          <p:nvPr/>
        </p:nvSpPr>
        <p:spPr>
          <a:xfrm>
            <a:off x="2242783" y="2592179"/>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Despacho de exportación/importación</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se encarga del despacho aduanero de exportación.</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Sin embargo el vendedor no está obligado a despachar la mercancía para la importación si esta se encontrará en tránsito a su destino final a través de países terceros.</a:t>
            </a:r>
          </a:p>
        </p:txBody>
      </p:sp>
      <p:sp>
        <p:nvSpPr>
          <p:cNvPr id="24" name="Rectángulo 23">
            <a:extLst>
              <a:ext uri="{FF2B5EF4-FFF2-40B4-BE49-F238E27FC236}">
                <a16:creationId xmlns:a16="http://schemas.microsoft.com/office/drawing/2014/main" id="{A5733D83-1E10-AD4F-9605-E10C017D2E83}"/>
              </a:ext>
            </a:extLst>
          </p:cNvPr>
          <p:cNvSpPr/>
          <p:nvPr/>
        </p:nvSpPr>
        <p:spPr>
          <a:xfrm>
            <a:off x="4735318" y="2592179"/>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Mención ¨A Bordo¨ en ventas FCA</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En caso el FCA sea utilizado en transporte </a:t>
            </a:r>
            <a:r>
              <a:rPr lang="es-PE" sz="800" b="1" u="sng" dirty="0">
                <a:solidFill>
                  <a:srgbClr val="FFFFFF"/>
                </a:solidFill>
                <a:latin typeface="Calibri" panose="020F0502020204030204" pitchFamily="34" charset="0"/>
                <a:cs typeface="Arial" panose="020B0604020202020204" pitchFamily="34" charset="0"/>
              </a:rPr>
              <a:t>multimodal </a:t>
            </a:r>
            <a:r>
              <a:rPr lang="es-PE" sz="800" dirty="0">
                <a:solidFill>
                  <a:srgbClr val="FFFFFF"/>
                </a:solidFill>
                <a:latin typeface="Calibri" panose="020F0502020204030204" pitchFamily="34" charset="0"/>
                <a:cs typeface="Arial" panose="020B0604020202020204" pitchFamily="34" charset="0"/>
              </a:rPr>
              <a:t>,que involucre  transporte marítimo, el comprador debe dar instrucciones a su transportista de emitir un conocimiento de embarque con la mención ¨A bordo¨ para que el vendedor evite dificultades de utilizar un crédito documentario.</a:t>
            </a:r>
          </a:p>
        </p:txBody>
      </p:sp>
      <p:sp>
        <p:nvSpPr>
          <p:cNvPr id="25" name="CuadroTexto 24">
            <a:extLst>
              <a:ext uri="{FF2B5EF4-FFF2-40B4-BE49-F238E27FC236}">
                <a16:creationId xmlns:a16="http://schemas.microsoft.com/office/drawing/2014/main" id="{670AA853-5601-CE42-9917-DE926D09C065}"/>
              </a:ext>
            </a:extLst>
          </p:cNvPr>
          <p:cNvSpPr txBox="1"/>
          <p:nvPr/>
        </p:nvSpPr>
        <p:spPr>
          <a:xfrm>
            <a:off x="5412238" y="3919908"/>
            <a:ext cx="607402" cy="161583"/>
          </a:xfrm>
          <a:prstGeom prst="rect">
            <a:avLst/>
          </a:prstGeom>
          <a:noFill/>
        </p:spPr>
        <p:txBody>
          <a:bodyPr wrap="square" lIns="0" tIns="0" rIns="0" bIns="0" rtlCol="0">
            <a:spAutoFit/>
          </a:bodyPr>
          <a:lstStyle/>
          <a:p>
            <a:pPr algn="ctr"/>
            <a:r>
              <a:rPr lang="es-PE" sz="1050" dirty="0"/>
              <a:t>Entrega</a:t>
            </a:r>
          </a:p>
        </p:txBody>
      </p:sp>
      <p:pic>
        <p:nvPicPr>
          <p:cNvPr id="27" name="Imagen 26">
            <a:extLst>
              <a:ext uri="{FF2B5EF4-FFF2-40B4-BE49-F238E27FC236}">
                <a16:creationId xmlns:a16="http://schemas.microsoft.com/office/drawing/2014/main" id="{8253F98E-22A0-7F4B-BBFE-573F36286239}"/>
              </a:ext>
            </a:extLst>
          </p:cNvPr>
          <p:cNvPicPr>
            <a:picLocks noChangeAspect="1"/>
          </p:cNvPicPr>
          <p:nvPr/>
        </p:nvPicPr>
        <p:blipFill>
          <a:blip r:embed="rId3"/>
          <a:stretch>
            <a:fillRect/>
          </a:stretch>
        </p:blipFill>
        <p:spPr>
          <a:xfrm>
            <a:off x="8273675" y="4107275"/>
            <a:ext cx="428535" cy="442662"/>
          </a:xfrm>
          <a:prstGeom prst="rect">
            <a:avLst/>
          </a:prstGeom>
        </p:spPr>
      </p:pic>
      <p:sp>
        <p:nvSpPr>
          <p:cNvPr id="29" name="Rectángulo 28">
            <a:extLst>
              <a:ext uri="{FF2B5EF4-FFF2-40B4-BE49-F238E27FC236}">
                <a16:creationId xmlns:a16="http://schemas.microsoft.com/office/drawing/2014/main" id="{41ABE92C-C481-D244-B485-608241AA6F94}"/>
              </a:ext>
            </a:extLst>
          </p:cNvPr>
          <p:cNvSpPr/>
          <p:nvPr/>
        </p:nvSpPr>
        <p:spPr>
          <a:xfrm>
            <a:off x="5332905" y="4938399"/>
            <a:ext cx="686735" cy="314423"/>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30" name="Conector recto de flecha 29">
            <a:extLst>
              <a:ext uri="{FF2B5EF4-FFF2-40B4-BE49-F238E27FC236}">
                <a16:creationId xmlns:a16="http://schemas.microsoft.com/office/drawing/2014/main" id="{D36B1913-D958-D848-8852-6EAA271544BF}"/>
              </a:ext>
            </a:extLst>
          </p:cNvPr>
          <p:cNvCxnSpPr/>
          <p:nvPr/>
        </p:nvCxnSpPr>
        <p:spPr>
          <a:xfrm>
            <a:off x="5450103" y="4711729"/>
            <a:ext cx="2921474"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2C2A23CD-D8E0-4844-99B5-9C2E91318C55}"/>
              </a:ext>
            </a:extLst>
          </p:cNvPr>
          <p:cNvCxnSpPr/>
          <p:nvPr/>
        </p:nvCxnSpPr>
        <p:spPr>
          <a:xfrm>
            <a:off x="5450103" y="4844953"/>
            <a:ext cx="2921474"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31">
            <a:extLst>
              <a:ext uri="{FF2B5EF4-FFF2-40B4-BE49-F238E27FC236}">
                <a16:creationId xmlns:a16="http://schemas.microsoft.com/office/drawing/2014/main" id="{5EFD04AF-6244-2649-9795-A7BA16CB2B66}"/>
              </a:ext>
            </a:extLst>
          </p:cNvPr>
          <p:cNvCxnSpPr>
            <a:cxnSpLocks/>
          </p:cNvCxnSpPr>
          <p:nvPr/>
        </p:nvCxnSpPr>
        <p:spPr>
          <a:xfrm>
            <a:off x="5297827" y="4711729"/>
            <a:ext cx="154940"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onector recto de flecha 32">
            <a:extLst>
              <a:ext uri="{FF2B5EF4-FFF2-40B4-BE49-F238E27FC236}">
                <a16:creationId xmlns:a16="http://schemas.microsoft.com/office/drawing/2014/main" id="{BC3631CD-381A-FF45-A9B5-CFE86CF9DBD7}"/>
              </a:ext>
            </a:extLst>
          </p:cNvPr>
          <p:cNvCxnSpPr>
            <a:cxnSpLocks/>
          </p:cNvCxnSpPr>
          <p:nvPr/>
        </p:nvCxnSpPr>
        <p:spPr>
          <a:xfrm>
            <a:off x="5297827" y="4838898"/>
            <a:ext cx="154940"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CuadroTexto 33">
            <a:extLst>
              <a:ext uri="{FF2B5EF4-FFF2-40B4-BE49-F238E27FC236}">
                <a16:creationId xmlns:a16="http://schemas.microsoft.com/office/drawing/2014/main" id="{A116F84E-1F02-E64F-922E-2EEE558DFB2E}"/>
              </a:ext>
            </a:extLst>
          </p:cNvPr>
          <p:cNvSpPr txBox="1"/>
          <p:nvPr/>
        </p:nvSpPr>
        <p:spPr>
          <a:xfrm>
            <a:off x="4944287" y="4642854"/>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35" name="CuadroTexto 34">
            <a:extLst>
              <a:ext uri="{FF2B5EF4-FFF2-40B4-BE49-F238E27FC236}">
                <a16:creationId xmlns:a16="http://schemas.microsoft.com/office/drawing/2014/main" id="{3563F302-D6F1-DD4D-8E29-FAC2DFE989DF}"/>
              </a:ext>
            </a:extLst>
          </p:cNvPr>
          <p:cNvSpPr txBox="1"/>
          <p:nvPr/>
        </p:nvSpPr>
        <p:spPr>
          <a:xfrm>
            <a:off x="4944287" y="4773284"/>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36" name="CuadroTexto 35">
            <a:extLst>
              <a:ext uri="{FF2B5EF4-FFF2-40B4-BE49-F238E27FC236}">
                <a16:creationId xmlns:a16="http://schemas.microsoft.com/office/drawing/2014/main" id="{FD834D4D-B356-7246-9D28-5E1AE4F473A8}"/>
              </a:ext>
            </a:extLst>
          </p:cNvPr>
          <p:cNvSpPr txBox="1"/>
          <p:nvPr/>
        </p:nvSpPr>
        <p:spPr>
          <a:xfrm>
            <a:off x="8384358" y="4642854"/>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37" name="CuadroTexto 36">
            <a:extLst>
              <a:ext uri="{FF2B5EF4-FFF2-40B4-BE49-F238E27FC236}">
                <a16:creationId xmlns:a16="http://schemas.microsoft.com/office/drawing/2014/main" id="{C202A39A-2DEB-814B-B94E-C0B98C3FA603}"/>
              </a:ext>
            </a:extLst>
          </p:cNvPr>
          <p:cNvSpPr txBox="1"/>
          <p:nvPr/>
        </p:nvSpPr>
        <p:spPr>
          <a:xfrm>
            <a:off x="8391313" y="4773284"/>
            <a:ext cx="286452" cy="123111"/>
          </a:xfrm>
          <a:prstGeom prst="rect">
            <a:avLst/>
          </a:prstGeom>
          <a:noFill/>
        </p:spPr>
        <p:txBody>
          <a:bodyPr wrap="square" lIns="0" tIns="0" rIns="0" bIns="0" rtlCol="0">
            <a:spAutoFit/>
          </a:bodyPr>
          <a:lstStyle/>
          <a:p>
            <a:r>
              <a:rPr lang="es-PE" sz="800" b="1" dirty="0">
                <a:solidFill>
                  <a:srgbClr val="FE7828"/>
                </a:solidFill>
              </a:rPr>
              <a:t>RISKS</a:t>
            </a:r>
          </a:p>
        </p:txBody>
      </p:sp>
      <p:sp>
        <p:nvSpPr>
          <p:cNvPr id="38" name="Rectángulo 37">
            <a:extLst>
              <a:ext uri="{FF2B5EF4-FFF2-40B4-BE49-F238E27FC236}">
                <a16:creationId xmlns:a16="http://schemas.microsoft.com/office/drawing/2014/main" id="{0E33E01A-6974-5743-9937-F75A05DD0ADD}"/>
              </a:ext>
            </a:extLst>
          </p:cNvPr>
          <p:cNvSpPr/>
          <p:nvPr/>
        </p:nvSpPr>
        <p:spPr>
          <a:xfrm>
            <a:off x="7683590" y="4937089"/>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F1F34996-F907-CD4D-ACE4-BB3C79FBDBE3}"/>
              </a:ext>
            </a:extLst>
          </p:cNvPr>
          <p:cNvSpPr/>
          <p:nvPr/>
        </p:nvSpPr>
        <p:spPr>
          <a:xfrm>
            <a:off x="5654924" y="4315515"/>
            <a:ext cx="122031" cy="1446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40" name="Conector recto de flecha 39">
            <a:extLst>
              <a:ext uri="{FF2B5EF4-FFF2-40B4-BE49-F238E27FC236}">
                <a16:creationId xmlns:a16="http://schemas.microsoft.com/office/drawing/2014/main" id="{AFC600EE-B0A2-074F-9A15-E699A10E9E92}"/>
              </a:ext>
            </a:extLst>
          </p:cNvPr>
          <p:cNvCxnSpPr>
            <a:cxnSpLocks/>
          </p:cNvCxnSpPr>
          <p:nvPr/>
        </p:nvCxnSpPr>
        <p:spPr>
          <a:xfrm>
            <a:off x="5715939" y="4107275"/>
            <a:ext cx="0" cy="143162"/>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Conector recto 40">
            <a:extLst>
              <a:ext uri="{FF2B5EF4-FFF2-40B4-BE49-F238E27FC236}">
                <a16:creationId xmlns:a16="http://schemas.microsoft.com/office/drawing/2014/main" id="{7748D918-E0D9-2045-9ECF-6200042C6DCF}"/>
              </a:ext>
            </a:extLst>
          </p:cNvPr>
          <p:cNvCxnSpPr/>
          <p:nvPr/>
        </p:nvCxnSpPr>
        <p:spPr>
          <a:xfrm>
            <a:off x="5028870" y="4553340"/>
            <a:ext cx="3669711"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CuadroTexto 41">
            <a:extLst>
              <a:ext uri="{FF2B5EF4-FFF2-40B4-BE49-F238E27FC236}">
                <a16:creationId xmlns:a16="http://schemas.microsoft.com/office/drawing/2014/main" id="{6A45ECD8-CD50-1049-9EBE-3E5ED2C378A9}"/>
              </a:ext>
            </a:extLst>
          </p:cNvPr>
          <p:cNvSpPr txBox="1"/>
          <p:nvPr/>
        </p:nvSpPr>
        <p:spPr>
          <a:xfrm>
            <a:off x="1909938" y="3919908"/>
            <a:ext cx="607402" cy="161583"/>
          </a:xfrm>
          <a:prstGeom prst="rect">
            <a:avLst/>
          </a:prstGeom>
          <a:noFill/>
        </p:spPr>
        <p:txBody>
          <a:bodyPr wrap="square" lIns="0" tIns="0" rIns="0" bIns="0" rtlCol="0">
            <a:spAutoFit/>
          </a:bodyPr>
          <a:lstStyle/>
          <a:p>
            <a:pPr algn="ctr"/>
            <a:r>
              <a:rPr lang="es-PE" sz="1050" dirty="0"/>
              <a:t>Entrega</a:t>
            </a:r>
          </a:p>
        </p:txBody>
      </p:sp>
      <p:sp>
        <p:nvSpPr>
          <p:cNvPr id="45" name="Rectángulo 44">
            <a:extLst>
              <a:ext uri="{FF2B5EF4-FFF2-40B4-BE49-F238E27FC236}">
                <a16:creationId xmlns:a16="http://schemas.microsoft.com/office/drawing/2014/main" id="{69BBF8A1-4858-8347-81FD-2349DE096778}"/>
              </a:ext>
            </a:extLst>
          </p:cNvPr>
          <p:cNvSpPr/>
          <p:nvPr/>
        </p:nvSpPr>
        <p:spPr>
          <a:xfrm>
            <a:off x="1108236" y="4938399"/>
            <a:ext cx="686735" cy="314423"/>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46" name="Conector recto de flecha 45">
            <a:extLst>
              <a:ext uri="{FF2B5EF4-FFF2-40B4-BE49-F238E27FC236}">
                <a16:creationId xmlns:a16="http://schemas.microsoft.com/office/drawing/2014/main" id="{0D71E581-FD43-C44B-8410-D23E07B6A3D7}"/>
              </a:ext>
            </a:extLst>
          </p:cNvPr>
          <p:cNvCxnSpPr>
            <a:cxnSpLocks/>
          </p:cNvCxnSpPr>
          <p:nvPr/>
        </p:nvCxnSpPr>
        <p:spPr>
          <a:xfrm>
            <a:off x="2140311" y="4711729"/>
            <a:ext cx="2006597"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ector recto de flecha 46">
            <a:extLst>
              <a:ext uri="{FF2B5EF4-FFF2-40B4-BE49-F238E27FC236}">
                <a16:creationId xmlns:a16="http://schemas.microsoft.com/office/drawing/2014/main" id="{6FE7F9CD-F0B0-B649-8515-01B91EE2D641}"/>
              </a:ext>
            </a:extLst>
          </p:cNvPr>
          <p:cNvCxnSpPr>
            <a:cxnSpLocks/>
          </p:cNvCxnSpPr>
          <p:nvPr/>
        </p:nvCxnSpPr>
        <p:spPr>
          <a:xfrm>
            <a:off x="2140311" y="4844953"/>
            <a:ext cx="2006597"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ector recto de flecha 47">
            <a:extLst>
              <a:ext uri="{FF2B5EF4-FFF2-40B4-BE49-F238E27FC236}">
                <a16:creationId xmlns:a16="http://schemas.microsoft.com/office/drawing/2014/main" id="{31A6139E-D936-A849-A591-04665FE9AA52}"/>
              </a:ext>
            </a:extLst>
          </p:cNvPr>
          <p:cNvCxnSpPr>
            <a:cxnSpLocks/>
          </p:cNvCxnSpPr>
          <p:nvPr/>
        </p:nvCxnSpPr>
        <p:spPr>
          <a:xfrm>
            <a:off x="1073158" y="4711729"/>
            <a:ext cx="1140481"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Conector recto de flecha 48">
            <a:extLst>
              <a:ext uri="{FF2B5EF4-FFF2-40B4-BE49-F238E27FC236}">
                <a16:creationId xmlns:a16="http://schemas.microsoft.com/office/drawing/2014/main" id="{42A14B2C-0717-A54C-A3CA-68AFA195C4B9}"/>
              </a:ext>
            </a:extLst>
          </p:cNvPr>
          <p:cNvCxnSpPr>
            <a:cxnSpLocks/>
          </p:cNvCxnSpPr>
          <p:nvPr/>
        </p:nvCxnSpPr>
        <p:spPr>
          <a:xfrm>
            <a:off x="1073158" y="4838898"/>
            <a:ext cx="1140481"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CuadroTexto 49">
            <a:extLst>
              <a:ext uri="{FF2B5EF4-FFF2-40B4-BE49-F238E27FC236}">
                <a16:creationId xmlns:a16="http://schemas.microsoft.com/office/drawing/2014/main" id="{B60675E5-FDF8-5A4E-BA8D-05C3D0D09BB4}"/>
              </a:ext>
            </a:extLst>
          </p:cNvPr>
          <p:cNvSpPr txBox="1"/>
          <p:nvPr/>
        </p:nvSpPr>
        <p:spPr>
          <a:xfrm>
            <a:off x="719618" y="4642854"/>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51" name="CuadroTexto 50">
            <a:extLst>
              <a:ext uri="{FF2B5EF4-FFF2-40B4-BE49-F238E27FC236}">
                <a16:creationId xmlns:a16="http://schemas.microsoft.com/office/drawing/2014/main" id="{77A58B54-4014-4F4B-99DA-7E1F449EBBA7}"/>
              </a:ext>
            </a:extLst>
          </p:cNvPr>
          <p:cNvSpPr txBox="1"/>
          <p:nvPr/>
        </p:nvSpPr>
        <p:spPr>
          <a:xfrm>
            <a:off x="719618" y="4773284"/>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52" name="CuadroTexto 51">
            <a:extLst>
              <a:ext uri="{FF2B5EF4-FFF2-40B4-BE49-F238E27FC236}">
                <a16:creationId xmlns:a16="http://schemas.microsoft.com/office/drawing/2014/main" id="{8E0B4B42-7C2D-A347-8519-CC4E87BB0927}"/>
              </a:ext>
            </a:extLst>
          </p:cNvPr>
          <p:cNvSpPr txBox="1"/>
          <p:nvPr/>
        </p:nvSpPr>
        <p:spPr>
          <a:xfrm>
            <a:off x="4159689" y="4642854"/>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53" name="CuadroTexto 52">
            <a:extLst>
              <a:ext uri="{FF2B5EF4-FFF2-40B4-BE49-F238E27FC236}">
                <a16:creationId xmlns:a16="http://schemas.microsoft.com/office/drawing/2014/main" id="{D5FE7AC4-769D-794E-BB67-9AB056B96FBF}"/>
              </a:ext>
            </a:extLst>
          </p:cNvPr>
          <p:cNvSpPr txBox="1"/>
          <p:nvPr/>
        </p:nvSpPr>
        <p:spPr>
          <a:xfrm>
            <a:off x="4166644" y="4773284"/>
            <a:ext cx="286452" cy="123111"/>
          </a:xfrm>
          <a:prstGeom prst="rect">
            <a:avLst/>
          </a:prstGeom>
          <a:noFill/>
        </p:spPr>
        <p:txBody>
          <a:bodyPr wrap="square" lIns="0" tIns="0" rIns="0" bIns="0" rtlCol="0">
            <a:spAutoFit/>
          </a:bodyPr>
          <a:lstStyle/>
          <a:p>
            <a:r>
              <a:rPr lang="es-PE" sz="800" b="1" dirty="0">
                <a:solidFill>
                  <a:srgbClr val="FE7828"/>
                </a:solidFill>
              </a:rPr>
              <a:t>RISKS</a:t>
            </a:r>
          </a:p>
        </p:txBody>
      </p:sp>
      <p:sp>
        <p:nvSpPr>
          <p:cNvPr id="54" name="Rectángulo 53">
            <a:extLst>
              <a:ext uri="{FF2B5EF4-FFF2-40B4-BE49-F238E27FC236}">
                <a16:creationId xmlns:a16="http://schemas.microsoft.com/office/drawing/2014/main" id="{1F5CA140-DE40-CB4B-A4C3-6DC0500A9115}"/>
              </a:ext>
            </a:extLst>
          </p:cNvPr>
          <p:cNvSpPr/>
          <p:nvPr/>
        </p:nvSpPr>
        <p:spPr>
          <a:xfrm>
            <a:off x="3458921" y="4937089"/>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
        <p:nvSpPr>
          <p:cNvPr id="55" name="Rectángulo 54">
            <a:extLst>
              <a:ext uri="{FF2B5EF4-FFF2-40B4-BE49-F238E27FC236}">
                <a16:creationId xmlns:a16="http://schemas.microsoft.com/office/drawing/2014/main" id="{B0E0F6AA-890D-CA45-B6E9-BC5D505FA9D7}"/>
              </a:ext>
            </a:extLst>
          </p:cNvPr>
          <p:cNvSpPr/>
          <p:nvPr/>
        </p:nvSpPr>
        <p:spPr>
          <a:xfrm>
            <a:off x="2140311" y="4315514"/>
            <a:ext cx="122031" cy="1446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56" name="Conector recto de flecha 55">
            <a:extLst>
              <a:ext uri="{FF2B5EF4-FFF2-40B4-BE49-F238E27FC236}">
                <a16:creationId xmlns:a16="http://schemas.microsoft.com/office/drawing/2014/main" id="{BB45C2F5-8F27-6243-A54B-EC190B912931}"/>
              </a:ext>
            </a:extLst>
          </p:cNvPr>
          <p:cNvCxnSpPr>
            <a:cxnSpLocks/>
          </p:cNvCxnSpPr>
          <p:nvPr/>
        </p:nvCxnSpPr>
        <p:spPr>
          <a:xfrm>
            <a:off x="2213639" y="4107275"/>
            <a:ext cx="0" cy="143162"/>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0DF957CC-7789-9540-A7F9-08A3B78AD165}"/>
              </a:ext>
            </a:extLst>
          </p:cNvPr>
          <p:cNvCxnSpPr/>
          <p:nvPr/>
        </p:nvCxnSpPr>
        <p:spPr>
          <a:xfrm>
            <a:off x="804201" y="4553340"/>
            <a:ext cx="3669711"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0" name="Imagen 59">
            <a:extLst>
              <a:ext uri="{FF2B5EF4-FFF2-40B4-BE49-F238E27FC236}">
                <a16:creationId xmlns:a16="http://schemas.microsoft.com/office/drawing/2014/main" id="{A6643E47-8772-C14B-AE2F-FF4229E6E778}"/>
              </a:ext>
            </a:extLst>
          </p:cNvPr>
          <p:cNvPicPr>
            <a:picLocks noChangeAspect="1"/>
          </p:cNvPicPr>
          <p:nvPr/>
        </p:nvPicPr>
        <p:blipFill>
          <a:blip r:embed="rId4"/>
          <a:stretch>
            <a:fillRect/>
          </a:stretch>
        </p:blipFill>
        <p:spPr>
          <a:xfrm>
            <a:off x="2393711" y="4174703"/>
            <a:ext cx="391545" cy="375343"/>
          </a:xfrm>
          <a:prstGeom prst="rect">
            <a:avLst/>
          </a:prstGeom>
        </p:spPr>
      </p:pic>
      <p:pic>
        <p:nvPicPr>
          <p:cNvPr id="61" name="Imagen 60">
            <a:extLst>
              <a:ext uri="{FF2B5EF4-FFF2-40B4-BE49-F238E27FC236}">
                <a16:creationId xmlns:a16="http://schemas.microsoft.com/office/drawing/2014/main" id="{D01D740B-C5A6-E64F-A827-E752CC155FD0}"/>
              </a:ext>
            </a:extLst>
          </p:cNvPr>
          <p:cNvPicPr>
            <a:picLocks noChangeAspect="1"/>
          </p:cNvPicPr>
          <p:nvPr/>
        </p:nvPicPr>
        <p:blipFill>
          <a:blip r:embed="rId5"/>
          <a:stretch>
            <a:fillRect/>
          </a:stretch>
        </p:blipFill>
        <p:spPr>
          <a:xfrm>
            <a:off x="5548764" y="4258045"/>
            <a:ext cx="456382" cy="293941"/>
          </a:xfrm>
          <a:prstGeom prst="rect">
            <a:avLst/>
          </a:prstGeom>
        </p:spPr>
      </p:pic>
      <p:pic>
        <p:nvPicPr>
          <p:cNvPr id="62" name="Imagen 61">
            <a:extLst>
              <a:ext uri="{FF2B5EF4-FFF2-40B4-BE49-F238E27FC236}">
                <a16:creationId xmlns:a16="http://schemas.microsoft.com/office/drawing/2014/main" id="{1F4E06A3-3450-D342-B72E-4ABC07A74F8F}"/>
              </a:ext>
            </a:extLst>
          </p:cNvPr>
          <p:cNvPicPr>
            <a:picLocks noChangeAspect="1"/>
          </p:cNvPicPr>
          <p:nvPr/>
        </p:nvPicPr>
        <p:blipFill>
          <a:blip r:embed="rId6"/>
          <a:stretch>
            <a:fillRect/>
          </a:stretch>
        </p:blipFill>
        <p:spPr>
          <a:xfrm>
            <a:off x="4019414" y="4082517"/>
            <a:ext cx="446797" cy="461527"/>
          </a:xfrm>
          <a:prstGeom prst="rect">
            <a:avLst/>
          </a:prstGeom>
        </p:spPr>
      </p:pic>
      <p:pic>
        <p:nvPicPr>
          <p:cNvPr id="63" name="Imagen 62">
            <a:extLst>
              <a:ext uri="{FF2B5EF4-FFF2-40B4-BE49-F238E27FC236}">
                <a16:creationId xmlns:a16="http://schemas.microsoft.com/office/drawing/2014/main" id="{F9FD07D6-7811-F447-AFCF-51E85EF748B0}"/>
              </a:ext>
            </a:extLst>
          </p:cNvPr>
          <p:cNvPicPr>
            <a:picLocks noChangeAspect="1"/>
          </p:cNvPicPr>
          <p:nvPr/>
        </p:nvPicPr>
        <p:blipFill>
          <a:blip r:embed="rId7"/>
          <a:stretch>
            <a:fillRect/>
          </a:stretch>
        </p:blipFill>
        <p:spPr>
          <a:xfrm flipH="1">
            <a:off x="1920231" y="4261728"/>
            <a:ext cx="437513" cy="281788"/>
          </a:xfrm>
          <a:prstGeom prst="rect">
            <a:avLst/>
          </a:prstGeom>
        </p:spPr>
      </p:pic>
      <p:pic>
        <p:nvPicPr>
          <p:cNvPr id="64" name="Imagen 63">
            <a:extLst>
              <a:ext uri="{FF2B5EF4-FFF2-40B4-BE49-F238E27FC236}">
                <a16:creationId xmlns:a16="http://schemas.microsoft.com/office/drawing/2014/main" id="{559D3938-FFF5-6945-A8D7-A86496F78B36}"/>
              </a:ext>
            </a:extLst>
          </p:cNvPr>
          <p:cNvPicPr>
            <a:picLocks noChangeAspect="1"/>
          </p:cNvPicPr>
          <p:nvPr/>
        </p:nvPicPr>
        <p:blipFill>
          <a:blip r:embed="rId8"/>
          <a:stretch>
            <a:fillRect/>
          </a:stretch>
        </p:blipFill>
        <p:spPr>
          <a:xfrm>
            <a:off x="748689" y="4097352"/>
            <a:ext cx="446797" cy="461527"/>
          </a:xfrm>
          <a:prstGeom prst="rect">
            <a:avLst/>
          </a:prstGeom>
        </p:spPr>
      </p:pic>
      <p:pic>
        <p:nvPicPr>
          <p:cNvPr id="65" name="Imagen 64">
            <a:extLst>
              <a:ext uri="{FF2B5EF4-FFF2-40B4-BE49-F238E27FC236}">
                <a16:creationId xmlns:a16="http://schemas.microsoft.com/office/drawing/2014/main" id="{F0793F22-1F45-794B-BA7D-290FD29517AE}"/>
              </a:ext>
            </a:extLst>
          </p:cNvPr>
          <p:cNvPicPr>
            <a:picLocks noChangeAspect="1"/>
          </p:cNvPicPr>
          <p:nvPr/>
        </p:nvPicPr>
        <p:blipFill>
          <a:blip r:embed="rId8"/>
          <a:stretch>
            <a:fillRect/>
          </a:stretch>
        </p:blipFill>
        <p:spPr>
          <a:xfrm>
            <a:off x="5034442" y="4097352"/>
            <a:ext cx="446797" cy="461527"/>
          </a:xfrm>
          <a:prstGeom prst="rect">
            <a:avLst/>
          </a:prstGeom>
        </p:spPr>
      </p:pic>
    </p:spTree>
    <p:extLst>
      <p:ext uri="{BB962C8B-B14F-4D97-AF65-F5344CB8AC3E}">
        <p14:creationId xmlns:p14="http://schemas.microsoft.com/office/powerpoint/2010/main" val="2501372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1B6E738-8158-0A43-B212-48486CDDBD7C}"/>
              </a:ext>
            </a:extLst>
          </p:cNvPr>
          <p:cNvSpPr/>
          <p:nvPr/>
        </p:nvSpPr>
        <p:spPr>
          <a:xfrm>
            <a:off x="503237" y="369508"/>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10" name="Rectángulo 9">
            <a:extLst>
              <a:ext uri="{FF2B5EF4-FFF2-40B4-BE49-F238E27FC236}">
                <a16:creationId xmlns:a16="http://schemas.microsoft.com/office/drawing/2014/main" id="{E77AB728-DC07-D44C-BA89-EA9C7F49B29A}"/>
              </a:ext>
            </a:extLst>
          </p:cNvPr>
          <p:cNvSpPr/>
          <p:nvPr/>
        </p:nvSpPr>
        <p:spPr>
          <a:xfrm>
            <a:off x="988441"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El vendedor entrega la mercancía y transmite el riesgo al comprador poniendo la mercancía en poder del transportista contratado por el vendedor. (en el país de origen)</a:t>
            </a:r>
          </a:p>
        </p:txBody>
      </p:sp>
      <p:sp>
        <p:nvSpPr>
          <p:cNvPr id="11" name="object 7">
            <a:extLst>
              <a:ext uri="{FF2B5EF4-FFF2-40B4-BE49-F238E27FC236}">
                <a16:creationId xmlns:a16="http://schemas.microsoft.com/office/drawing/2014/main" id="{2A9CE239-D65A-3D41-8746-9AA996E3B148}"/>
              </a:ext>
            </a:extLst>
          </p:cNvPr>
          <p:cNvSpPr txBox="1"/>
          <p:nvPr/>
        </p:nvSpPr>
        <p:spPr>
          <a:xfrm>
            <a:off x="506413" y="738766"/>
            <a:ext cx="8169275" cy="430887"/>
          </a:xfrm>
          <a:prstGeom prst="rect">
            <a:avLst/>
          </a:prstGeom>
        </p:spPr>
        <p:txBody>
          <a:bodyPr vert="horz" wrap="square" lIns="0" tIns="0" rIns="0" bIns="0" rtlCol="0">
            <a:spAutoFit/>
          </a:bodyPr>
          <a:lstStyle/>
          <a:p>
            <a:pPr algn="ctr">
              <a:spcAft>
                <a:spcPts val="1200"/>
              </a:spcAft>
            </a:pPr>
            <a:r>
              <a:rPr lang="es-PE" sz="1400" b="1" dirty="0">
                <a:solidFill>
                  <a:srgbClr val="FE7828"/>
                </a:solidFill>
                <a:latin typeface="Calibri" panose="020F0502020204030204" pitchFamily="34" charset="0"/>
                <a:cs typeface="Calibri" panose="020F0502020204030204" pitchFamily="34" charset="0"/>
              </a:rPr>
              <a:t>CPT – Carriage Paid To</a:t>
            </a:r>
            <a:br>
              <a:rPr lang="es-PE" sz="1400" b="1" dirty="0">
                <a:solidFill>
                  <a:srgbClr val="FE7828"/>
                </a:solidFill>
                <a:effectLst/>
                <a:latin typeface="Calibri" panose="020F0502020204030204" pitchFamily="34" charset="0"/>
                <a:cs typeface="Calibri" panose="020F0502020204030204" pitchFamily="34" charset="0"/>
              </a:rPr>
            </a:br>
            <a:r>
              <a:rPr lang="es-PE" sz="1400" b="1" dirty="0">
                <a:solidFill>
                  <a:srgbClr val="FE7828"/>
                </a:solidFill>
                <a:latin typeface="Calibri" panose="020F0502020204030204" pitchFamily="34" charset="0"/>
                <a:cs typeface="Calibri" panose="020F0502020204030204" pitchFamily="34" charset="0"/>
              </a:rPr>
              <a:t>‘TRANSPORTE PAGADO HASTA (INCLUIR EL LUGAR DE ENTREGA DESIGNADO)’</a:t>
            </a:r>
            <a:endParaRPr lang="es-PE" sz="1400" dirty="0">
              <a:solidFill>
                <a:srgbClr val="FE7828"/>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D86E506F-33DB-5643-B441-6E9C131E5D84}"/>
              </a:ext>
            </a:extLst>
          </p:cNvPr>
          <p:cNvSpPr/>
          <p:nvPr/>
        </p:nvSpPr>
        <p:spPr>
          <a:xfrm>
            <a:off x="3480976"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No hay restricción. Cualquier modo de transporte puede ser utilizado.</a:t>
            </a:r>
          </a:p>
        </p:txBody>
      </p:sp>
      <p:sp>
        <p:nvSpPr>
          <p:cNvPr id="13" name="Rectángulo 12">
            <a:extLst>
              <a:ext uri="{FF2B5EF4-FFF2-40B4-BE49-F238E27FC236}">
                <a16:creationId xmlns:a16="http://schemas.microsoft.com/office/drawing/2014/main" id="{C9245878-9B70-5B4C-B254-CC7E0B1B1612}"/>
              </a:ext>
            </a:extLst>
          </p:cNvPr>
          <p:cNvSpPr/>
          <p:nvPr/>
        </p:nvSpPr>
        <p:spPr>
          <a:xfrm>
            <a:off x="6012229"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Lugar (o puntos) de entrega y destino</a:t>
            </a:r>
          </a:p>
          <a:p>
            <a:pPr marL="90488" lvl="1" indent="-90488"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Se debe identificar con precisión:</a:t>
            </a:r>
          </a:p>
          <a:p>
            <a:pPr marL="182563" lvl="1" indent="-92075"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Lugar o punto de entrega de mercancía (por la transmisión del riesgo)</a:t>
            </a:r>
          </a:p>
          <a:p>
            <a:pPr marL="182563" lvl="1" indent="-92075"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El lugar y punto acordado como destino de la mercancía (para que vendedor contrate  el transporte hasta)</a:t>
            </a:r>
          </a:p>
        </p:txBody>
      </p:sp>
      <p:sp>
        <p:nvSpPr>
          <p:cNvPr id="14" name="Rectángulo 13">
            <a:extLst>
              <a:ext uri="{FF2B5EF4-FFF2-40B4-BE49-F238E27FC236}">
                <a16:creationId xmlns:a16="http://schemas.microsoft.com/office/drawing/2014/main" id="{92111927-1118-084F-B1DD-B5E863623606}"/>
              </a:ext>
            </a:extLst>
          </p:cNvPr>
          <p:cNvSpPr/>
          <p:nvPr/>
        </p:nvSpPr>
        <p:spPr>
          <a:xfrm>
            <a:off x="2237486" y="2594593"/>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Costos de Descarga en destino</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Si el vendedor incurre en costos de descarga en el lugar de destino designado, no tiene derecho a recuperar estos del comprador a menos que haya sido previamente acordado.</a:t>
            </a:r>
          </a:p>
        </p:txBody>
      </p:sp>
      <p:sp>
        <p:nvSpPr>
          <p:cNvPr id="15" name="Rectángulo 14">
            <a:extLst>
              <a:ext uri="{FF2B5EF4-FFF2-40B4-BE49-F238E27FC236}">
                <a16:creationId xmlns:a16="http://schemas.microsoft.com/office/drawing/2014/main" id="{65BF38E4-D249-1946-AF80-FDA1C0D56F60}"/>
              </a:ext>
            </a:extLst>
          </p:cNvPr>
          <p:cNvSpPr/>
          <p:nvPr/>
        </p:nvSpPr>
        <p:spPr>
          <a:xfrm>
            <a:off x="4730021" y="2594593"/>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Despacho de exportación/importación</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realiza el despacho aduanero de exportación cuando es aplicable.</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Sin embargo el vendedor no está obligado a despachar la mercancía para la importación si esta se encontrará en tránsito a su destino final a través de países terceros.</a:t>
            </a:r>
          </a:p>
        </p:txBody>
      </p:sp>
      <p:sp>
        <p:nvSpPr>
          <p:cNvPr id="36" name="CuadroTexto 35">
            <a:extLst>
              <a:ext uri="{FF2B5EF4-FFF2-40B4-BE49-F238E27FC236}">
                <a16:creationId xmlns:a16="http://schemas.microsoft.com/office/drawing/2014/main" id="{9E0E2F5C-1A72-CC4B-A5B2-D1FC8B5025BB}"/>
              </a:ext>
            </a:extLst>
          </p:cNvPr>
          <p:cNvSpPr txBox="1"/>
          <p:nvPr/>
        </p:nvSpPr>
        <p:spPr>
          <a:xfrm>
            <a:off x="3177805" y="3892909"/>
            <a:ext cx="607402" cy="161583"/>
          </a:xfrm>
          <a:prstGeom prst="rect">
            <a:avLst/>
          </a:prstGeom>
          <a:noFill/>
        </p:spPr>
        <p:txBody>
          <a:bodyPr wrap="square" lIns="0" tIns="0" rIns="0" bIns="0" rtlCol="0">
            <a:spAutoFit/>
          </a:bodyPr>
          <a:lstStyle/>
          <a:p>
            <a:pPr algn="ctr"/>
            <a:r>
              <a:rPr lang="es-PE" sz="1050" dirty="0"/>
              <a:t>Entrega</a:t>
            </a:r>
          </a:p>
        </p:txBody>
      </p:sp>
      <p:sp>
        <p:nvSpPr>
          <p:cNvPr id="37" name="Rectángulo 36">
            <a:extLst>
              <a:ext uri="{FF2B5EF4-FFF2-40B4-BE49-F238E27FC236}">
                <a16:creationId xmlns:a16="http://schemas.microsoft.com/office/drawing/2014/main" id="{F4CDFF60-FA14-D643-A445-D45ABF7EC584}"/>
              </a:ext>
            </a:extLst>
          </p:cNvPr>
          <p:cNvSpPr/>
          <p:nvPr/>
        </p:nvSpPr>
        <p:spPr>
          <a:xfrm>
            <a:off x="3132014" y="4939203"/>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38" name="Conector recto de flecha 37">
            <a:extLst>
              <a:ext uri="{FF2B5EF4-FFF2-40B4-BE49-F238E27FC236}">
                <a16:creationId xmlns:a16="http://schemas.microsoft.com/office/drawing/2014/main" id="{83F124A0-D191-B743-9B48-F72BDC48A7DB}"/>
              </a:ext>
            </a:extLst>
          </p:cNvPr>
          <p:cNvCxnSpPr>
            <a:cxnSpLocks/>
          </p:cNvCxnSpPr>
          <p:nvPr/>
        </p:nvCxnSpPr>
        <p:spPr>
          <a:xfrm>
            <a:off x="3341946" y="4712533"/>
            <a:ext cx="2395967"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7E3BB59C-B0A3-5246-890B-ABF1FA71DE79}"/>
              </a:ext>
            </a:extLst>
          </p:cNvPr>
          <p:cNvCxnSpPr>
            <a:cxnSpLocks/>
          </p:cNvCxnSpPr>
          <p:nvPr/>
        </p:nvCxnSpPr>
        <p:spPr>
          <a:xfrm>
            <a:off x="3341946" y="4845757"/>
            <a:ext cx="2828740"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Conector recto de flecha 39">
            <a:extLst>
              <a:ext uri="{FF2B5EF4-FFF2-40B4-BE49-F238E27FC236}">
                <a16:creationId xmlns:a16="http://schemas.microsoft.com/office/drawing/2014/main" id="{078E1FC4-B628-3E4E-9D65-B2F176F7C010}"/>
              </a:ext>
            </a:extLst>
          </p:cNvPr>
          <p:cNvCxnSpPr>
            <a:cxnSpLocks/>
          </p:cNvCxnSpPr>
          <p:nvPr/>
        </p:nvCxnSpPr>
        <p:spPr>
          <a:xfrm>
            <a:off x="3096936" y="4712533"/>
            <a:ext cx="245010"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Conector recto de flecha 40">
            <a:extLst>
              <a:ext uri="{FF2B5EF4-FFF2-40B4-BE49-F238E27FC236}">
                <a16:creationId xmlns:a16="http://schemas.microsoft.com/office/drawing/2014/main" id="{8C1BA5FF-A238-0F4B-A5D4-0CFE2356EC03}"/>
              </a:ext>
            </a:extLst>
          </p:cNvPr>
          <p:cNvCxnSpPr>
            <a:cxnSpLocks/>
          </p:cNvCxnSpPr>
          <p:nvPr/>
        </p:nvCxnSpPr>
        <p:spPr>
          <a:xfrm>
            <a:off x="3096936" y="4839702"/>
            <a:ext cx="245010"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CuadroTexto 41">
            <a:extLst>
              <a:ext uri="{FF2B5EF4-FFF2-40B4-BE49-F238E27FC236}">
                <a16:creationId xmlns:a16="http://schemas.microsoft.com/office/drawing/2014/main" id="{87E5DE37-D12C-0240-B9F0-C87E08A94BE9}"/>
              </a:ext>
            </a:extLst>
          </p:cNvPr>
          <p:cNvSpPr txBox="1"/>
          <p:nvPr/>
        </p:nvSpPr>
        <p:spPr>
          <a:xfrm>
            <a:off x="2743396" y="4643658"/>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43" name="CuadroTexto 42">
            <a:extLst>
              <a:ext uri="{FF2B5EF4-FFF2-40B4-BE49-F238E27FC236}">
                <a16:creationId xmlns:a16="http://schemas.microsoft.com/office/drawing/2014/main" id="{DB6AE0C0-A005-2140-822C-91F5F9FEAE71}"/>
              </a:ext>
            </a:extLst>
          </p:cNvPr>
          <p:cNvSpPr txBox="1"/>
          <p:nvPr/>
        </p:nvSpPr>
        <p:spPr>
          <a:xfrm>
            <a:off x="2743396" y="4774088"/>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44" name="CuadroTexto 43">
            <a:extLst>
              <a:ext uri="{FF2B5EF4-FFF2-40B4-BE49-F238E27FC236}">
                <a16:creationId xmlns:a16="http://schemas.microsoft.com/office/drawing/2014/main" id="{F283FB26-0C9F-E748-81B4-43DACF2A63BA}"/>
              </a:ext>
            </a:extLst>
          </p:cNvPr>
          <p:cNvSpPr txBox="1"/>
          <p:nvPr/>
        </p:nvSpPr>
        <p:spPr>
          <a:xfrm>
            <a:off x="6183467" y="4643658"/>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45" name="CuadroTexto 44">
            <a:extLst>
              <a:ext uri="{FF2B5EF4-FFF2-40B4-BE49-F238E27FC236}">
                <a16:creationId xmlns:a16="http://schemas.microsoft.com/office/drawing/2014/main" id="{DF67CDDF-75C3-BE43-BAE2-D95968A8E286}"/>
              </a:ext>
            </a:extLst>
          </p:cNvPr>
          <p:cNvSpPr txBox="1"/>
          <p:nvPr/>
        </p:nvSpPr>
        <p:spPr>
          <a:xfrm>
            <a:off x="6190422" y="4774088"/>
            <a:ext cx="286452" cy="123111"/>
          </a:xfrm>
          <a:prstGeom prst="rect">
            <a:avLst/>
          </a:prstGeom>
          <a:noFill/>
        </p:spPr>
        <p:txBody>
          <a:bodyPr wrap="square" lIns="0" tIns="0" rIns="0" bIns="0" rtlCol="0">
            <a:spAutoFit/>
          </a:bodyPr>
          <a:lstStyle/>
          <a:p>
            <a:r>
              <a:rPr lang="es-PE" sz="800" b="1" dirty="0">
                <a:solidFill>
                  <a:srgbClr val="FE7828"/>
                </a:solidFill>
              </a:rPr>
              <a:t>RISKS</a:t>
            </a:r>
          </a:p>
        </p:txBody>
      </p:sp>
      <p:sp>
        <p:nvSpPr>
          <p:cNvPr id="46" name="Rectángulo 45">
            <a:extLst>
              <a:ext uri="{FF2B5EF4-FFF2-40B4-BE49-F238E27FC236}">
                <a16:creationId xmlns:a16="http://schemas.microsoft.com/office/drawing/2014/main" id="{F0277C7A-2A48-0742-8ED9-3A0E3574A82E}"/>
              </a:ext>
            </a:extLst>
          </p:cNvPr>
          <p:cNvSpPr/>
          <p:nvPr/>
        </p:nvSpPr>
        <p:spPr>
          <a:xfrm>
            <a:off x="5482699" y="4937893"/>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
        <p:nvSpPr>
          <p:cNvPr id="47" name="Rectángulo 46">
            <a:extLst>
              <a:ext uri="{FF2B5EF4-FFF2-40B4-BE49-F238E27FC236}">
                <a16:creationId xmlns:a16="http://schemas.microsoft.com/office/drawing/2014/main" id="{B01A86E4-3BE4-514A-ADD1-F7B6A83EEA3F}"/>
              </a:ext>
            </a:extLst>
          </p:cNvPr>
          <p:cNvSpPr/>
          <p:nvPr/>
        </p:nvSpPr>
        <p:spPr>
          <a:xfrm>
            <a:off x="3450217" y="4328115"/>
            <a:ext cx="122031" cy="1446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48" name="Conector recto de flecha 47">
            <a:extLst>
              <a:ext uri="{FF2B5EF4-FFF2-40B4-BE49-F238E27FC236}">
                <a16:creationId xmlns:a16="http://schemas.microsoft.com/office/drawing/2014/main" id="{F2F47E1D-A8B1-814B-834E-5B93DD863D4B}"/>
              </a:ext>
            </a:extLst>
          </p:cNvPr>
          <p:cNvCxnSpPr>
            <a:cxnSpLocks/>
          </p:cNvCxnSpPr>
          <p:nvPr/>
        </p:nvCxnSpPr>
        <p:spPr>
          <a:xfrm>
            <a:off x="3481158" y="4079424"/>
            <a:ext cx="0" cy="168783"/>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Conector recto 48">
            <a:extLst>
              <a:ext uri="{FF2B5EF4-FFF2-40B4-BE49-F238E27FC236}">
                <a16:creationId xmlns:a16="http://schemas.microsoft.com/office/drawing/2014/main" id="{EEE4DA50-0F07-D44B-8700-2D931293F0AD}"/>
              </a:ext>
            </a:extLst>
          </p:cNvPr>
          <p:cNvCxnSpPr/>
          <p:nvPr/>
        </p:nvCxnSpPr>
        <p:spPr>
          <a:xfrm>
            <a:off x="2827979" y="4554144"/>
            <a:ext cx="3669711"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AAAF76E5-56D4-774A-B050-3479285B3577}"/>
              </a:ext>
            </a:extLst>
          </p:cNvPr>
          <p:cNvCxnSpPr>
            <a:cxnSpLocks/>
          </p:cNvCxnSpPr>
          <p:nvPr/>
        </p:nvCxnSpPr>
        <p:spPr>
          <a:xfrm>
            <a:off x="5737913" y="4712533"/>
            <a:ext cx="410141"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Imagen 50">
            <a:extLst>
              <a:ext uri="{FF2B5EF4-FFF2-40B4-BE49-F238E27FC236}">
                <a16:creationId xmlns:a16="http://schemas.microsoft.com/office/drawing/2014/main" id="{80EEB72F-5057-4D48-BB3C-4F61365BB31C}"/>
              </a:ext>
            </a:extLst>
          </p:cNvPr>
          <p:cNvPicPr>
            <a:picLocks noChangeAspect="1"/>
          </p:cNvPicPr>
          <p:nvPr/>
        </p:nvPicPr>
        <p:blipFill>
          <a:blip r:embed="rId3"/>
          <a:stretch>
            <a:fillRect/>
          </a:stretch>
        </p:blipFill>
        <p:spPr>
          <a:xfrm>
            <a:off x="2816423" y="4097352"/>
            <a:ext cx="446797" cy="461527"/>
          </a:xfrm>
          <a:prstGeom prst="rect">
            <a:avLst/>
          </a:prstGeom>
        </p:spPr>
      </p:pic>
      <p:pic>
        <p:nvPicPr>
          <p:cNvPr id="52" name="Imagen 51">
            <a:extLst>
              <a:ext uri="{FF2B5EF4-FFF2-40B4-BE49-F238E27FC236}">
                <a16:creationId xmlns:a16="http://schemas.microsoft.com/office/drawing/2014/main" id="{0730AE0B-DDFE-CE40-8260-44060EA6254D}"/>
              </a:ext>
            </a:extLst>
          </p:cNvPr>
          <p:cNvPicPr>
            <a:picLocks noChangeAspect="1"/>
          </p:cNvPicPr>
          <p:nvPr/>
        </p:nvPicPr>
        <p:blipFill>
          <a:blip r:embed="rId4"/>
          <a:stretch>
            <a:fillRect/>
          </a:stretch>
        </p:blipFill>
        <p:spPr>
          <a:xfrm>
            <a:off x="6050893" y="4090686"/>
            <a:ext cx="446797" cy="461527"/>
          </a:xfrm>
          <a:prstGeom prst="rect">
            <a:avLst/>
          </a:prstGeom>
        </p:spPr>
      </p:pic>
      <p:pic>
        <p:nvPicPr>
          <p:cNvPr id="54" name="Imagen 53">
            <a:extLst>
              <a:ext uri="{FF2B5EF4-FFF2-40B4-BE49-F238E27FC236}">
                <a16:creationId xmlns:a16="http://schemas.microsoft.com/office/drawing/2014/main" id="{539534A1-8FA2-B742-97E9-6B639D169421}"/>
              </a:ext>
            </a:extLst>
          </p:cNvPr>
          <p:cNvPicPr>
            <a:picLocks noChangeAspect="1"/>
          </p:cNvPicPr>
          <p:nvPr/>
        </p:nvPicPr>
        <p:blipFill>
          <a:blip r:embed="rId5"/>
          <a:stretch>
            <a:fillRect/>
          </a:stretch>
        </p:blipFill>
        <p:spPr>
          <a:xfrm>
            <a:off x="3341946" y="4259237"/>
            <a:ext cx="456382" cy="293941"/>
          </a:xfrm>
          <a:prstGeom prst="rect">
            <a:avLst/>
          </a:prstGeom>
        </p:spPr>
      </p:pic>
      <p:pic>
        <p:nvPicPr>
          <p:cNvPr id="55" name="Imagen 54">
            <a:extLst>
              <a:ext uri="{FF2B5EF4-FFF2-40B4-BE49-F238E27FC236}">
                <a16:creationId xmlns:a16="http://schemas.microsoft.com/office/drawing/2014/main" id="{E114AA0A-C44F-B84D-8C73-3FDE7E00C73E}"/>
              </a:ext>
            </a:extLst>
          </p:cNvPr>
          <p:cNvPicPr>
            <a:picLocks noChangeAspect="1"/>
          </p:cNvPicPr>
          <p:nvPr/>
        </p:nvPicPr>
        <p:blipFill>
          <a:blip r:embed="rId5"/>
          <a:stretch>
            <a:fillRect/>
          </a:stretch>
        </p:blipFill>
        <p:spPr>
          <a:xfrm flipH="1">
            <a:off x="5482699" y="4259237"/>
            <a:ext cx="456382" cy="293941"/>
          </a:xfrm>
          <a:prstGeom prst="rect">
            <a:avLst/>
          </a:prstGeom>
        </p:spPr>
      </p:pic>
      <p:sp>
        <p:nvSpPr>
          <p:cNvPr id="56" name="Rectángulo 55">
            <a:extLst>
              <a:ext uri="{FF2B5EF4-FFF2-40B4-BE49-F238E27FC236}">
                <a16:creationId xmlns:a16="http://schemas.microsoft.com/office/drawing/2014/main" id="{53E96C51-AC52-9348-A79A-AB0DCC6CCAD6}"/>
              </a:ext>
            </a:extLst>
          </p:cNvPr>
          <p:cNvSpPr/>
          <p:nvPr/>
        </p:nvSpPr>
        <p:spPr>
          <a:xfrm>
            <a:off x="5737913" y="4316002"/>
            <a:ext cx="122031" cy="144697"/>
          </a:xfrm>
          <a:prstGeom prst="rect">
            <a:avLst/>
          </a:prstGeom>
          <a:solidFill>
            <a:srgbClr val="8087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8330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768" y="3058348"/>
            <a:ext cx="2112100" cy="145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Imagen 6">
            <a:extLst>
              <a:ext uri="{FF2B5EF4-FFF2-40B4-BE49-F238E27FC236}">
                <a16:creationId xmlns:a16="http://schemas.microsoft.com/office/drawing/2014/main" id="{CCDB1F70-A86A-C040-8028-9F52EF2DB745}"/>
              </a:ext>
            </a:extLst>
          </p:cNvPr>
          <p:cNvPicPr>
            <a:picLocks noChangeAspect="1"/>
          </p:cNvPicPr>
          <p:nvPr/>
        </p:nvPicPr>
        <p:blipFill rotWithShape="1">
          <a:blip r:embed="rId4">
            <a:extLst>
              <a:ext uri="{28A0092B-C50C-407E-A947-70E740481C1C}">
                <a14:useLocalDpi xmlns:a14="http://schemas.microsoft.com/office/drawing/2010/main" val="0"/>
              </a:ext>
            </a:extLst>
          </a:blip>
          <a:srcRect l="27209" r="27730"/>
          <a:stretch/>
        </p:blipFill>
        <p:spPr>
          <a:xfrm flipH="1">
            <a:off x="6006351" y="912813"/>
            <a:ext cx="2596200" cy="4321175"/>
          </a:xfrm>
          <a:prstGeom prst="rect">
            <a:avLst/>
          </a:prstGeom>
        </p:spPr>
      </p:pic>
      <p:sp>
        <p:nvSpPr>
          <p:cNvPr id="8" name="CuadroTexto 7">
            <a:extLst>
              <a:ext uri="{FF2B5EF4-FFF2-40B4-BE49-F238E27FC236}">
                <a16:creationId xmlns:a16="http://schemas.microsoft.com/office/drawing/2014/main" id="{CEF8139B-4801-084C-B916-21BB50716FCE}"/>
              </a:ext>
            </a:extLst>
          </p:cNvPr>
          <p:cNvSpPr txBox="1"/>
          <p:nvPr/>
        </p:nvSpPr>
        <p:spPr>
          <a:xfrm>
            <a:off x="2211768" y="1478661"/>
            <a:ext cx="3599053" cy="1378839"/>
          </a:xfrm>
          <a:prstGeom prst="rect">
            <a:avLst/>
          </a:prstGeom>
          <a:noFill/>
        </p:spPr>
        <p:txBody>
          <a:bodyPr wrap="square" lIns="0" tIns="0" rIns="0" bIns="0" rtlCol="0">
            <a:spAutoFit/>
          </a:bodyPr>
          <a:lstStyle/>
          <a:p>
            <a:pPr>
              <a:lnSpc>
                <a:spcPct val="80000"/>
              </a:lnSpc>
            </a:pPr>
            <a:r>
              <a:rPr lang="es-ES" sz="2800" dirty="0">
                <a:latin typeface="Graphik-Medium" charset="0"/>
                <a:ea typeface="Graphik-Medium" charset="0"/>
                <a:cs typeface="Graphik-Medium" charset="0"/>
              </a:rPr>
              <a:t>¿CÓMO </a:t>
            </a:r>
            <a:br>
              <a:rPr lang="es-ES" sz="2800" dirty="0">
                <a:latin typeface="Graphik-Medium" charset="0"/>
                <a:ea typeface="Graphik-Medium" charset="0"/>
                <a:cs typeface="Graphik-Medium" charset="0"/>
              </a:rPr>
            </a:br>
            <a:r>
              <a:rPr lang="es-ES" sz="2800" dirty="0">
                <a:latin typeface="Graphik-Medium" charset="0"/>
                <a:ea typeface="Graphik-Medium" charset="0"/>
                <a:cs typeface="Graphik-Medium" charset="0"/>
              </a:rPr>
              <a:t>FUNCIONAN LAS</a:t>
            </a:r>
            <a:br>
              <a:rPr lang="es-ES" sz="2800" b="1" dirty="0">
                <a:solidFill>
                  <a:srgbClr val="8EC540"/>
                </a:solidFill>
                <a:latin typeface="Graphik Bold" charset="0"/>
                <a:ea typeface="Graphik Bold" charset="0"/>
                <a:cs typeface="Graphik Bold" charset="0"/>
              </a:rPr>
            </a:br>
            <a:r>
              <a:rPr lang="es-ES" sz="2800" b="1" dirty="0">
                <a:solidFill>
                  <a:srgbClr val="8EC540"/>
                </a:solidFill>
                <a:latin typeface="Graphik Bold" charset="0"/>
                <a:ea typeface="Graphik Bold" charset="0"/>
                <a:cs typeface="Graphik Bold" charset="0"/>
              </a:rPr>
              <a:t>EXPORTACIONES E IMPORTACIONES?</a:t>
            </a:r>
          </a:p>
        </p:txBody>
      </p:sp>
      <p:pic>
        <p:nvPicPr>
          <p:cNvPr id="11" name="Imagen 10">
            <a:extLst>
              <a:ext uri="{FF2B5EF4-FFF2-40B4-BE49-F238E27FC236}">
                <a16:creationId xmlns:a16="http://schemas.microsoft.com/office/drawing/2014/main" id="{90BEE368-4654-EF44-8B3D-0CA516C32285}"/>
              </a:ext>
            </a:extLst>
          </p:cNvPr>
          <p:cNvPicPr>
            <a:picLocks noChangeAspect="1"/>
          </p:cNvPicPr>
          <p:nvPr/>
        </p:nvPicPr>
        <p:blipFill>
          <a:blip r:embed="rId5"/>
          <a:stretch>
            <a:fillRect/>
          </a:stretch>
        </p:blipFill>
        <p:spPr>
          <a:xfrm>
            <a:off x="1401076" y="1642558"/>
            <a:ext cx="329184" cy="541782"/>
          </a:xfrm>
          <a:prstGeom prst="rect">
            <a:avLst/>
          </a:prstGeom>
        </p:spPr>
      </p:pic>
      <p:pic>
        <p:nvPicPr>
          <p:cNvPr id="12" name="Imagen 11">
            <a:extLst>
              <a:ext uri="{FF2B5EF4-FFF2-40B4-BE49-F238E27FC236}">
                <a16:creationId xmlns:a16="http://schemas.microsoft.com/office/drawing/2014/main" id="{645D0E53-7D74-3D43-ACE5-EE3A52D462BC}"/>
              </a:ext>
            </a:extLst>
          </p:cNvPr>
          <p:cNvPicPr>
            <a:picLocks noChangeAspect="1"/>
          </p:cNvPicPr>
          <p:nvPr/>
        </p:nvPicPr>
        <p:blipFill>
          <a:blip r:embed="rId6"/>
          <a:stretch>
            <a:fillRect/>
          </a:stretch>
        </p:blipFill>
        <p:spPr>
          <a:xfrm>
            <a:off x="646891" y="1350771"/>
            <a:ext cx="1222115" cy="1204625"/>
          </a:xfrm>
          <a:prstGeom prst="rect">
            <a:avLst/>
          </a:prstGeom>
        </p:spPr>
      </p:pic>
    </p:spTree>
    <p:custDataLst>
      <p:tags r:id="rId1"/>
    </p:custDataLst>
    <p:extLst>
      <p:ext uri="{BB962C8B-B14F-4D97-AF65-F5344CB8AC3E}">
        <p14:creationId xmlns:p14="http://schemas.microsoft.com/office/powerpoint/2010/main" val="81414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5649C1B3-7A38-3F45-BEAB-4410285CAC9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10" name="Rectángulo 9">
            <a:extLst>
              <a:ext uri="{FF2B5EF4-FFF2-40B4-BE49-F238E27FC236}">
                <a16:creationId xmlns:a16="http://schemas.microsoft.com/office/drawing/2014/main" id="{768CAAB4-5363-9649-B7DA-CD924C7E60D0}"/>
              </a:ext>
            </a:extLst>
          </p:cNvPr>
          <p:cNvSpPr/>
          <p:nvPr/>
        </p:nvSpPr>
        <p:spPr>
          <a:xfrm>
            <a:off x="988441"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El vendedor entrega la mercancía y transmite el riesgo al comprador poniendo la mercancía en poder del transportista contratado por el vendedor. (en el país de origen)</a:t>
            </a:r>
          </a:p>
        </p:txBody>
      </p:sp>
      <p:sp>
        <p:nvSpPr>
          <p:cNvPr id="11" name="object 7">
            <a:extLst>
              <a:ext uri="{FF2B5EF4-FFF2-40B4-BE49-F238E27FC236}">
                <a16:creationId xmlns:a16="http://schemas.microsoft.com/office/drawing/2014/main" id="{6D05C443-0FB0-D54A-A271-56C674C06D76}"/>
              </a:ext>
            </a:extLst>
          </p:cNvPr>
          <p:cNvSpPr txBox="1"/>
          <p:nvPr/>
        </p:nvSpPr>
        <p:spPr>
          <a:xfrm>
            <a:off x="503238" y="745383"/>
            <a:ext cx="8172450" cy="400110"/>
          </a:xfrm>
          <a:prstGeom prst="rect">
            <a:avLst/>
          </a:prstGeom>
        </p:spPr>
        <p:txBody>
          <a:bodyPr vert="horz" wrap="square" lIns="0" tIns="0" rIns="0" bIns="0" rtlCol="0">
            <a:spAutoFit/>
          </a:bodyPr>
          <a:lstStyle/>
          <a:p>
            <a:pPr algn="ctr">
              <a:spcAft>
                <a:spcPts val="1200"/>
              </a:spcAft>
            </a:pPr>
            <a:r>
              <a:rPr lang="en-US" sz="1400" b="1" dirty="0">
                <a:solidFill>
                  <a:srgbClr val="FE7828"/>
                </a:solidFill>
                <a:latin typeface="Calibri" panose="020F0502020204030204" pitchFamily="34" charset="0"/>
                <a:cs typeface="Calibri" panose="020F0502020204030204" pitchFamily="34" charset="0"/>
              </a:rPr>
              <a:t>CIP – Carriage and Insurance Paid (To) </a:t>
            </a:r>
            <a:br>
              <a:rPr lang="es-PE" sz="1400" b="1" dirty="0">
                <a:solidFill>
                  <a:srgbClr val="FE7828"/>
                </a:solidFill>
                <a:effectLst/>
                <a:latin typeface="Calibri" panose="020F0502020204030204" pitchFamily="34" charset="0"/>
                <a:cs typeface="Calibri" panose="020F0502020204030204" pitchFamily="34" charset="0"/>
              </a:rPr>
            </a:br>
            <a:r>
              <a:rPr lang="es-PE" sz="1200" b="1" dirty="0">
                <a:solidFill>
                  <a:srgbClr val="FE7828"/>
                </a:solidFill>
                <a:latin typeface="Calibri" panose="020F0502020204030204" pitchFamily="34" charset="0"/>
                <a:cs typeface="Calibri" panose="020F0502020204030204" pitchFamily="34" charset="0"/>
              </a:rPr>
              <a:t>‘TRANSPORTE Y SEGURO PAGADOS HASTA (INCLUIR EL LUGAR DE ENTREGA DESIGNADO)’</a:t>
            </a:r>
            <a:endParaRPr lang="es-PE" sz="1200" dirty="0">
              <a:solidFill>
                <a:srgbClr val="FE7828"/>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B8604085-1B18-CB46-8074-7C522FED87B9}"/>
              </a:ext>
            </a:extLst>
          </p:cNvPr>
          <p:cNvSpPr/>
          <p:nvPr/>
        </p:nvSpPr>
        <p:spPr>
          <a:xfrm>
            <a:off x="3480976"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No hay restricción. Cualquier modo de transporte puede ser utilizado.</a:t>
            </a:r>
          </a:p>
        </p:txBody>
      </p:sp>
      <p:sp>
        <p:nvSpPr>
          <p:cNvPr id="13" name="Rectángulo 12">
            <a:extLst>
              <a:ext uri="{FF2B5EF4-FFF2-40B4-BE49-F238E27FC236}">
                <a16:creationId xmlns:a16="http://schemas.microsoft.com/office/drawing/2014/main" id="{8E155F80-6999-7544-911E-6AFBFBC76CF4}"/>
              </a:ext>
            </a:extLst>
          </p:cNvPr>
          <p:cNvSpPr/>
          <p:nvPr/>
        </p:nvSpPr>
        <p:spPr>
          <a:xfrm>
            <a:off x="6012229"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Lugar (o puntos) de entrega y destino</a:t>
            </a:r>
          </a:p>
          <a:p>
            <a:pPr marL="90488" lvl="1" indent="-90488"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Se debe identificar con </a:t>
            </a:r>
            <a:r>
              <a:rPr lang="es-PE" sz="800" b="1" u="sng" dirty="0">
                <a:solidFill>
                  <a:srgbClr val="FFFFFF"/>
                </a:solidFill>
                <a:latin typeface="Calibri" panose="020F0502020204030204" pitchFamily="34" charset="0"/>
                <a:cs typeface="Arial" panose="020B0604020202020204" pitchFamily="34" charset="0"/>
              </a:rPr>
              <a:t>precisión</a:t>
            </a:r>
            <a:r>
              <a:rPr lang="es-PE" sz="800" dirty="0">
                <a:solidFill>
                  <a:srgbClr val="FFFFFF"/>
                </a:solidFill>
                <a:latin typeface="Calibri" panose="020F0502020204030204" pitchFamily="34" charset="0"/>
                <a:cs typeface="Arial" panose="020B0604020202020204" pitchFamily="34" charset="0"/>
              </a:rPr>
              <a:t>:</a:t>
            </a:r>
          </a:p>
          <a:p>
            <a:pPr marL="182563" lvl="1" indent="-92075"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Lugar o punto de entrega de mercancía (por la transmisión del riesgo).</a:t>
            </a:r>
          </a:p>
          <a:p>
            <a:pPr marL="182563" lvl="1" indent="-92075"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El lugar y punto acordado como destino de la mercancía (para que vendedor contrate  el transporte hasta)</a:t>
            </a:r>
          </a:p>
        </p:txBody>
      </p:sp>
      <p:sp>
        <p:nvSpPr>
          <p:cNvPr id="14" name="Rectángulo 13">
            <a:extLst>
              <a:ext uri="{FF2B5EF4-FFF2-40B4-BE49-F238E27FC236}">
                <a16:creationId xmlns:a16="http://schemas.microsoft.com/office/drawing/2014/main" id="{741BC275-E6D0-FD42-B9AE-69D7D339D7ED}"/>
              </a:ext>
            </a:extLst>
          </p:cNvPr>
          <p:cNvSpPr/>
          <p:nvPr/>
        </p:nvSpPr>
        <p:spPr>
          <a:xfrm>
            <a:off x="988441" y="2619465"/>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Seguro</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debe contratar la cobertura de seguro contra el riesgo del comprador de pérdida o daño de la mercancía desde el punto de entrega hasta al menos el punto </a:t>
            </a:r>
            <a:br>
              <a:rPr lang="es-PE" sz="800" dirty="0">
                <a:solidFill>
                  <a:srgbClr val="FFFFFF"/>
                </a:solidFill>
                <a:latin typeface="Calibri" panose="020F0502020204030204" pitchFamily="34" charset="0"/>
                <a:cs typeface="Arial" panose="020B0604020202020204" pitchFamily="34" charset="0"/>
              </a:rPr>
            </a:br>
            <a:r>
              <a:rPr lang="es-PE" sz="800" dirty="0">
                <a:solidFill>
                  <a:srgbClr val="FFFFFF"/>
                </a:solidFill>
                <a:latin typeface="Calibri" panose="020F0502020204030204" pitchFamily="34" charset="0"/>
                <a:cs typeface="Arial" panose="020B0604020202020204" pitchFamily="34" charset="0"/>
              </a:rPr>
              <a:t>de destino.</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debe obtener una cobertura de seguro con cláusulas de carga ¨A¨.</a:t>
            </a:r>
          </a:p>
        </p:txBody>
      </p:sp>
      <p:sp>
        <p:nvSpPr>
          <p:cNvPr id="15" name="Rectángulo 14">
            <a:extLst>
              <a:ext uri="{FF2B5EF4-FFF2-40B4-BE49-F238E27FC236}">
                <a16:creationId xmlns:a16="http://schemas.microsoft.com/office/drawing/2014/main" id="{E502E1DD-9447-D148-A935-9D3A3C08B309}"/>
              </a:ext>
            </a:extLst>
          </p:cNvPr>
          <p:cNvSpPr/>
          <p:nvPr/>
        </p:nvSpPr>
        <p:spPr>
          <a:xfrm>
            <a:off x="3480976" y="2619465"/>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Costos de Descarga en destino</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Si el vendedor incurre en costos de descarga en el lugar de destino designado, no tiene derecho a recuperar estos del comprador a menos haya sido previamente acordado.</a:t>
            </a:r>
          </a:p>
        </p:txBody>
      </p:sp>
      <p:sp>
        <p:nvSpPr>
          <p:cNvPr id="16" name="Rectángulo 15">
            <a:extLst>
              <a:ext uri="{FF2B5EF4-FFF2-40B4-BE49-F238E27FC236}">
                <a16:creationId xmlns:a16="http://schemas.microsoft.com/office/drawing/2014/main" id="{FF5AD0A4-2203-1E41-A1A7-C66AF67849E2}"/>
              </a:ext>
            </a:extLst>
          </p:cNvPr>
          <p:cNvSpPr/>
          <p:nvPr/>
        </p:nvSpPr>
        <p:spPr>
          <a:xfrm>
            <a:off x="6012229" y="2619465"/>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Despacho de exportación/importación</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realiza el despacho aduanero de exportación cuando es aplicable.</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Sin embargo el vendedor no está obligado a despachar la mercancía para la importación si esta se encontrará en tránsito a su destino final a través de países terceros.</a:t>
            </a:r>
          </a:p>
        </p:txBody>
      </p:sp>
      <p:sp>
        <p:nvSpPr>
          <p:cNvPr id="17" name="Rectángulo 16">
            <a:extLst>
              <a:ext uri="{FF2B5EF4-FFF2-40B4-BE49-F238E27FC236}">
                <a16:creationId xmlns:a16="http://schemas.microsoft.com/office/drawing/2014/main" id="{7E6C4A34-E623-FA4F-8F20-A57F62699641}"/>
              </a:ext>
            </a:extLst>
          </p:cNvPr>
          <p:cNvSpPr/>
          <p:nvPr/>
        </p:nvSpPr>
        <p:spPr>
          <a:xfrm>
            <a:off x="3132014" y="5058200"/>
            <a:ext cx="887093" cy="180897"/>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 </a:t>
            </a: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9A3F39B8-C490-384D-9A2A-CADEC58B2671}"/>
              </a:ext>
            </a:extLst>
          </p:cNvPr>
          <p:cNvSpPr/>
          <p:nvPr/>
        </p:nvSpPr>
        <p:spPr>
          <a:xfrm>
            <a:off x="5335786" y="5056890"/>
            <a:ext cx="1134133" cy="180898"/>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 </a:t>
            </a: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19" name="Conector recto de flecha 18">
            <a:extLst>
              <a:ext uri="{FF2B5EF4-FFF2-40B4-BE49-F238E27FC236}">
                <a16:creationId xmlns:a16="http://schemas.microsoft.com/office/drawing/2014/main" id="{89311D9B-A4A2-AC47-85E9-188CF0D478C8}"/>
              </a:ext>
            </a:extLst>
          </p:cNvPr>
          <p:cNvCxnSpPr>
            <a:cxnSpLocks/>
          </p:cNvCxnSpPr>
          <p:nvPr/>
        </p:nvCxnSpPr>
        <p:spPr>
          <a:xfrm>
            <a:off x="3096936" y="4983389"/>
            <a:ext cx="2503028"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CuadroTexto 19">
            <a:extLst>
              <a:ext uri="{FF2B5EF4-FFF2-40B4-BE49-F238E27FC236}">
                <a16:creationId xmlns:a16="http://schemas.microsoft.com/office/drawing/2014/main" id="{B3E879D2-08BB-174F-8329-0FF80F86B205}"/>
              </a:ext>
            </a:extLst>
          </p:cNvPr>
          <p:cNvSpPr txBox="1"/>
          <p:nvPr/>
        </p:nvSpPr>
        <p:spPr>
          <a:xfrm>
            <a:off x="2338777" y="4924441"/>
            <a:ext cx="563095" cy="123111"/>
          </a:xfrm>
          <a:prstGeom prst="rect">
            <a:avLst/>
          </a:prstGeom>
          <a:noFill/>
        </p:spPr>
        <p:txBody>
          <a:bodyPr wrap="square" lIns="0" tIns="0" rIns="0" bIns="0" rtlCol="0">
            <a:spAutoFit/>
          </a:bodyPr>
          <a:lstStyle/>
          <a:p>
            <a:pPr algn="r"/>
            <a:r>
              <a:rPr lang="es-PE" sz="800" b="1" dirty="0">
                <a:solidFill>
                  <a:srgbClr val="7150A0"/>
                </a:solidFill>
              </a:rPr>
              <a:t>INSURANCE</a:t>
            </a:r>
          </a:p>
        </p:txBody>
      </p:sp>
      <p:cxnSp>
        <p:nvCxnSpPr>
          <p:cNvPr id="21" name="Conector recto de flecha 20">
            <a:extLst>
              <a:ext uri="{FF2B5EF4-FFF2-40B4-BE49-F238E27FC236}">
                <a16:creationId xmlns:a16="http://schemas.microsoft.com/office/drawing/2014/main" id="{1BED0302-6193-8A4C-AFFC-B78FC1A69B06}"/>
              </a:ext>
            </a:extLst>
          </p:cNvPr>
          <p:cNvCxnSpPr>
            <a:cxnSpLocks/>
          </p:cNvCxnSpPr>
          <p:nvPr/>
        </p:nvCxnSpPr>
        <p:spPr>
          <a:xfrm>
            <a:off x="3170489" y="4708456"/>
            <a:ext cx="2429475"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9E9D9FD9-594F-4049-B783-AAE597812479}"/>
              </a:ext>
            </a:extLst>
          </p:cNvPr>
          <p:cNvCxnSpPr>
            <a:cxnSpLocks/>
          </p:cNvCxnSpPr>
          <p:nvPr/>
        </p:nvCxnSpPr>
        <p:spPr>
          <a:xfrm>
            <a:off x="3170489" y="4841680"/>
            <a:ext cx="2862248"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3DE43F54-2A41-9044-9F1D-53931FC65D49}"/>
              </a:ext>
            </a:extLst>
          </p:cNvPr>
          <p:cNvCxnSpPr>
            <a:cxnSpLocks/>
          </p:cNvCxnSpPr>
          <p:nvPr/>
        </p:nvCxnSpPr>
        <p:spPr>
          <a:xfrm>
            <a:off x="2958987" y="4708456"/>
            <a:ext cx="211502"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onector recto de flecha 23">
            <a:extLst>
              <a:ext uri="{FF2B5EF4-FFF2-40B4-BE49-F238E27FC236}">
                <a16:creationId xmlns:a16="http://schemas.microsoft.com/office/drawing/2014/main" id="{9D8168D4-2AF7-5C44-9584-D3155AFF6A07}"/>
              </a:ext>
            </a:extLst>
          </p:cNvPr>
          <p:cNvCxnSpPr>
            <a:cxnSpLocks/>
          </p:cNvCxnSpPr>
          <p:nvPr/>
        </p:nvCxnSpPr>
        <p:spPr>
          <a:xfrm>
            <a:off x="2958987" y="4835625"/>
            <a:ext cx="211502"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CuadroTexto 24">
            <a:extLst>
              <a:ext uri="{FF2B5EF4-FFF2-40B4-BE49-F238E27FC236}">
                <a16:creationId xmlns:a16="http://schemas.microsoft.com/office/drawing/2014/main" id="{9F4E9336-DCF6-3C4B-A4AB-9C2FFB7D2C47}"/>
              </a:ext>
            </a:extLst>
          </p:cNvPr>
          <p:cNvSpPr txBox="1"/>
          <p:nvPr/>
        </p:nvSpPr>
        <p:spPr>
          <a:xfrm>
            <a:off x="2605447" y="4639581"/>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26" name="CuadroTexto 25">
            <a:extLst>
              <a:ext uri="{FF2B5EF4-FFF2-40B4-BE49-F238E27FC236}">
                <a16:creationId xmlns:a16="http://schemas.microsoft.com/office/drawing/2014/main" id="{2AE0D6B2-3172-6B47-8B80-A990FDAD87CF}"/>
              </a:ext>
            </a:extLst>
          </p:cNvPr>
          <p:cNvSpPr txBox="1"/>
          <p:nvPr/>
        </p:nvSpPr>
        <p:spPr>
          <a:xfrm>
            <a:off x="2605447" y="4770011"/>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27" name="CuadroTexto 26">
            <a:extLst>
              <a:ext uri="{FF2B5EF4-FFF2-40B4-BE49-F238E27FC236}">
                <a16:creationId xmlns:a16="http://schemas.microsoft.com/office/drawing/2014/main" id="{57B3BE38-34B2-2846-BC91-DE8221FA651C}"/>
              </a:ext>
            </a:extLst>
          </p:cNvPr>
          <p:cNvSpPr txBox="1"/>
          <p:nvPr/>
        </p:nvSpPr>
        <p:spPr>
          <a:xfrm>
            <a:off x="6045518" y="4639581"/>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28" name="CuadroTexto 27">
            <a:extLst>
              <a:ext uri="{FF2B5EF4-FFF2-40B4-BE49-F238E27FC236}">
                <a16:creationId xmlns:a16="http://schemas.microsoft.com/office/drawing/2014/main" id="{C057B9A6-D80B-1742-B63C-6734889EBF2A}"/>
              </a:ext>
            </a:extLst>
          </p:cNvPr>
          <p:cNvSpPr txBox="1"/>
          <p:nvPr/>
        </p:nvSpPr>
        <p:spPr>
          <a:xfrm>
            <a:off x="6052473" y="4770011"/>
            <a:ext cx="286452" cy="123111"/>
          </a:xfrm>
          <a:prstGeom prst="rect">
            <a:avLst/>
          </a:prstGeom>
          <a:noFill/>
        </p:spPr>
        <p:txBody>
          <a:bodyPr wrap="square" lIns="0" tIns="0" rIns="0" bIns="0" rtlCol="0">
            <a:spAutoFit/>
          </a:bodyPr>
          <a:lstStyle/>
          <a:p>
            <a:r>
              <a:rPr lang="es-PE" sz="800" b="1" dirty="0">
                <a:solidFill>
                  <a:srgbClr val="FE7828"/>
                </a:solidFill>
              </a:rPr>
              <a:t>RISKS</a:t>
            </a:r>
          </a:p>
        </p:txBody>
      </p:sp>
      <p:sp>
        <p:nvSpPr>
          <p:cNvPr id="29" name="Rectángulo 28">
            <a:extLst>
              <a:ext uri="{FF2B5EF4-FFF2-40B4-BE49-F238E27FC236}">
                <a16:creationId xmlns:a16="http://schemas.microsoft.com/office/drawing/2014/main" id="{2310F8CD-287E-3A4D-BF69-FF45732EB21F}"/>
              </a:ext>
            </a:extLst>
          </p:cNvPr>
          <p:cNvSpPr/>
          <p:nvPr/>
        </p:nvSpPr>
        <p:spPr>
          <a:xfrm>
            <a:off x="3265245" y="4324038"/>
            <a:ext cx="122031" cy="1446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30" name="Conector recto de flecha 29">
            <a:extLst>
              <a:ext uri="{FF2B5EF4-FFF2-40B4-BE49-F238E27FC236}">
                <a16:creationId xmlns:a16="http://schemas.microsoft.com/office/drawing/2014/main" id="{6E16DB43-0D40-9348-ADBE-C600E68ACC43}"/>
              </a:ext>
            </a:extLst>
          </p:cNvPr>
          <p:cNvCxnSpPr>
            <a:cxnSpLocks/>
          </p:cNvCxnSpPr>
          <p:nvPr/>
        </p:nvCxnSpPr>
        <p:spPr>
          <a:xfrm>
            <a:off x="3309701" y="4075347"/>
            <a:ext cx="0" cy="168783"/>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9EE77C34-6459-1446-A430-C9127D821612}"/>
              </a:ext>
            </a:extLst>
          </p:cNvPr>
          <p:cNvCxnSpPr/>
          <p:nvPr/>
        </p:nvCxnSpPr>
        <p:spPr>
          <a:xfrm>
            <a:off x="2690030" y="4550067"/>
            <a:ext cx="3669711"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31">
            <a:extLst>
              <a:ext uri="{FF2B5EF4-FFF2-40B4-BE49-F238E27FC236}">
                <a16:creationId xmlns:a16="http://schemas.microsoft.com/office/drawing/2014/main" id="{6880C656-6DE3-AB4D-BFFB-A1F80325403E}"/>
              </a:ext>
            </a:extLst>
          </p:cNvPr>
          <p:cNvCxnSpPr>
            <a:cxnSpLocks/>
          </p:cNvCxnSpPr>
          <p:nvPr/>
        </p:nvCxnSpPr>
        <p:spPr>
          <a:xfrm>
            <a:off x="5599964" y="4708456"/>
            <a:ext cx="410141"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3" name="Imagen 32">
            <a:extLst>
              <a:ext uri="{FF2B5EF4-FFF2-40B4-BE49-F238E27FC236}">
                <a16:creationId xmlns:a16="http://schemas.microsoft.com/office/drawing/2014/main" id="{1EB9888F-8EB3-1F42-BB0C-546DC5B6BBB7}"/>
              </a:ext>
            </a:extLst>
          </p:cNvPr>
          <p:cNvPicPr>
            <a:picLocks noChangeAspect="1"/>
          </p:cNvPicPr>
          <p:nvPr/>
        </p:nvPicPr>
        <p:blipFill>
          <a:blip r:embed="rId3"/>
          <a:stretch>
            <a:fillRect/>
          </a:stretch>
        </p:blipFill>
        <p:spPr>
          <a:xfrm>
            <a:off x="2678474" y="4093275"/>
            <a:ext cx="446797" cy="461527"/>
          </a:xfrm>
          <a:prstGeom prst="rect">
            <a:avLst/>
          </a:prstGeom>
        </p:spPr>
      </p:pic>
      <p:pic>
        <p:nvPicPr>
          <p:cNvPr id="34" name="Imagen 33">
            <a:extLst>
              <a:ext uri="{FF2B5EF4-FFF2-40B4-BE49-F238E27FC236}">
                <a16:creationId xmlns:a16="http://schemas.microsoft.com/office/drawing/2014/main" id="{D350BA02-096A-094D-8D91-F3F314EC50B4}"/>
              </a:ext>
            </a:extLst>
          </p:cNvPr>
          <p:cNvPicPr>
            <a:picLocks noChangeAspect="1"/>
          </p:cNvPicPr>
          <p:nvPr/>
        </p:nvPicPr>
        <p:blipFill>
          <a:blip r:embed="rId4"/>
          <a:stretch>
            <a:fillRect/>
          </a:stretch>
        </p:blipFill>
        <p:spPr>
          <a:xfrm>
            <a:off x="5912944" y="4086609"/>
            <a:ext cx="446797" cy="461527"/>
          </a:xfrm>
          <a:prstGeom prst="rect">
            <a:avLst/>
          </a:prstGeom>
        </p:spPr>
      </p:pic>
      <p:pic>
        <p:nvPicPr>
          <p:cNvPr id="35" name="Imagen 34">
            <a:extLst>
              <a:ext uri="{FF2B5EF4-FFF2-40B4-BE49-F238E27FC236}">
                <a16:creationId xmlns:a16="http://schemas.microsoft.com/office/drawing/2014/main" id="{D233F14A-DAE7-C44E-92FB-723562DA067C}"/>
              </a:ext>
            </a:extLst>
          </p:cNvPr>
          <p:cNvPicPr>
            <a:picLocks noChangeAspect="1"/>
          </p:cNvPicPr>
          <p:nvPr/>
        </p:nvPicPr>
        <p:blipFill>
          <a:blip r:embed="rId5"/>
          <a:stretch>
            <a:fillRect/>
          </a:stretch>
        </p:blipFill>
        <p:spPr>
          <a:xfrm>
            <a:off x="3170489" y="4255160"/>
            <a:ext cx="456382" cy="293941"/>
          </a:xfrm>
          <a:prstGeom prst="rect">
            <a:avLst/>
          </a:prstGeom>
        </p:spPr>
      </p:pic>
      <p:pic>
        <p:nvPicPr>
          <p:cNvPr id="36" name="Imagen 35">
            <a:extLst>
              <a:ext uri="{FF2B5EF4-FFF2-40B4-BE49-F238E27FC236}">
                <a16:creationId xmlns:a16="http://schemas.microsoft.com/office/drawing/2014/main" id="{7A8104E8-6272-814B-9936-0B69086F133E}"/>
              </a:ext>
            </a:extLst>
          </p:cNvPr>
          <p:cNvPicPr>
            <a:picLocks noChangeAspect="1"/>
          </p:cNvPicPr>
          <p:nvPr/>
        </p:nvPicPr>
        <p:blipFill>
          <a:blip r:embed="rId5"/>
          <a:stretch>
            <a:fillRect/>
          </a:stretch>
        </p:blipFill>
        <p:spPr>
          <a:xfrm flipH="1">
            <a:off x="5344750" y="4255160"/>
            <a:ext cx="456382" cy="293941"/>
          </a:xfrm>
          <a:prstGeom prst="rect">
            <a:avLst/>
          </a:prstGeom>
        </p:spPr>
      </p:pic>
      <p:sp>
        <p:nvSpPr>
          <p:cNvPr id="37" name="Rectángulo 36">
            <a:extLst>
              <a:ext uri="{FF2B5EF4-FFF2-40B4-BE49-F238E27FC236}">
                <a16:creationId xmlns:a16="http://schemas.microsoft.com/office/drawing/2014/main" id="{41E3ED3D-BA04-A94F-8B03-321B597039AE}"/>
              </a:ext>
            </a:extLst>
          </p:cNvPr>
          <p:cNvSpPr/>
          <p:nvPr/>
        </p:nvSpPr>
        <p:spPr>
          <a:xfrm>
            <a:off x="5599964" y="4311925"/>
            <a:ext cx="122031" cy="144697"/>
          </a:xfrm>
          <a:prstGeom prst="rect">
            <a:avLst/>
          </a:prstGeom>
          <a:solidFill>
            <a:srgbClr val="8087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8" name="CuadroTexto 37">
            <a:extLst>
              <a:ext uri="{FF2B5EF4-FFF2-40B4-BE49-F238E27FC236}">
                <a16:creationId xmlns:a16="http://schemas.microsoft.com/office/drawing/2014/main" id="{BA52E071-4BEB-2245-8704-D1C8DFF4D870}"/>
              </a:ext>
            </a:extLst>
          </p:cNvPr>
          <p:cNvSpPr txBox="1"/>
          <p:nvPr/>
        </p:nvSpPr>
        <p:spPr>
          <a:xfrm>
            <a:off x="3019469" y="3909030"/>
            <a:ext cx="607402" cy="161583"/>
          </a:xfrm>
          <a:prstGeom prst="rect">
            <a:avLst/>
          </a:prstGeom>
          <a:noFill/>
        </p:spPr>
        <p:txBody>
          <a:bodyPr wrap="square" lIns="0" tIns="0" rIns="0" bIns="0" rtlCol="0">
            <a:spAutoFit/>
          </a:bodyPr>
          <a:lstStyle/>
          <a:p>
            <a:pPr algn="ctr"/>
            <a:r>
              <a:rPr lang="es-PE" sz="1050" dirty="0"/>
              <a:t>Entrega</a:t>
            </a:r>
          </a:p>
        </p:txBody>
      </p:sp>
    </p:spTree>
    <p:extLst>
      <p:ext uri="{BB962C8B-B14F-4D97-AF65-F5344CB8AC3E}">
        <p14:creationId xmlns:p14="http://schemas.microsoft.com/office/powerpoint/2010/main" val="1018292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80CA1DF3-3625-7845-9E74-2A812079A09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10" name="Rectángulo 9">
            <a:extLst>
              <a:ext uri="{FF2B5EF4-FFF2-40B4-BE49-F238E27FC236}">
                <a16:creationId xmlns:a16="http://schemas.microsoft.com/office/drawing/2014/main" id="{EA8609D3-56A9-4E48-A5FF-4BA78754EA84}"/>
              </a:ext>
            </a:extLst>
          </p:cNvPr>
          <p:cNvSpPr/>
          <p:nvPr/>
        </p:nvSpPr>
        <p:spPr>
          <a:xfrm>
            <a:off x="988441"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El vendedor entrega la mercancía y transmite el riesgo poniendo la mercancía a disposición del comprador en el lugar designado en destino, en el medio de transporte de llegada preparada para la descarga.</a:t>
            </a:r>
          </a:p>
        </p:txBody>
      </p:sp>
      <p:sp>
        <p:nvSpPr>
          <p:cNvPr id="11" name="object 7">
            <a:extLst>
              <a:ext uri="{FF2B5EF4-FFF2-40B4-BE49-F238E27FC236}">
                <a16:creationId xmlns:a16="http://schemas.microsoft.com/office/drawing/2014/main" id="{029F8E16-78BF-6A43-BD1C-53B8BC4EA143}"/>
              </a:ext>
            </a:extLst>
          </p:cNvPr>
          <p:cNvSpPr txBox="1"/>
          <p:nvPr/>
        </p:nvSpPr>
        <p:spPr>
          <a:xfrm>
            <a:off x="506413" y="747969"/>
            <a:ext cx="8278812" cy="400110"/>
          </a:xfrm>
          <a:prstGeom prst="rect">
            <a:avLst/>
          </a:prstGeom>
        </p:spPr>
        <p:txBody>
          <a:bodyPr vert="horz" wrap="square" lIns="0" tIns="0" rIns="0" bIns="0" rtlCol="0">
            <a:spAutoFit/>
          </a:bodyPr>
          <a:lstStyle/>
          <a:p>
            <a:pPr algn="ctr">
              <a:spcAft>
                <a:spcPts val="1200"/>
              </a:spcAft>
            </a:pPr>
            <a:r>
              <a:rPr lang="en-US" sz="1400" b="1" dirty="0">
                <a:solidFill>
                  <a:srgbClr val="FE7828"/>
                </a:solidFill>
                <a:latin typeface="Calibri" panose="020F0502020204030204" pitchFamily="34" charset="0"/>
                <a:cs typeface="Calibri" panose="020F0502020204030204" pitchFamily="34" charset="0"/>
              </a:rPr>
              <a:t>DAP – Delivered At Place</a:t>
            </a:r>
            <a:br>
              <a:rPr lang="es-PE" sz="1400" b="1" dirty="0">
                <a:solidFill>
                  <a:srgbClr val="FE7828"/>
                </a:solidFill>
                <a:effectLst/>
                <a:latin typeface="Calibri" panose="020F0502020204030204" pitchFamily="34" charset="0"/>
                <a:cs typeface="Calibri" panose="020F0502020204030204" pitchFamily="34" charset="0"/>
              </a:rPr>
            </a:br>
            <a:r>
              <a:rPr lang="es-PE" sz="1200" b="1" dirty="0">
                <a:solidFill>
                  <a:srgbClr val="FE7828"/>
                </a:solidFill>
                <a:latin typeface="Calibri" panose="020F0502020204030204" pitchFamily="34" charset="0"/>
                <a:cs typeface="Calibri" panose="020F0502020204030204" pitchFamily="34" charset="0"/>
              </a:rPr>
              <a:t>‘ENTREGADO EN LUGAR (INCLUIR EL LUGAR DE ENTREGA DESIGNADO)’</a:t>
            </a:r>
            <a:endParaRPr lang="es-PE" sz="1200" dirty="0">
              <a:solidFill>
                <a:srgbClr val="FE7828"/>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6C2EB233-6088-BF48-B417-C4A777412117}"/>
              </a:ext>
            </a:extLst>
          </p:cNvPr>
          <p:cNvSpPr/>
          <p:nvPr/>
        </p:nvSpPr>
        <p:spPr>
          <a:xfrm>
            <a:off x="3480976" y="1239636"/>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No hay restricción. Cualquier modo de transporte puede ser utilizado. </a:t>
            </a:r>
          </a:p>
        </p:txBody>
      </p:sp>
      <p:sp>
        <p:nvSpPr>
          <p:cNvPr id="13" name="Rectángulo 12">
            <a:extLst>
              <a:ext uri="{FF2B5EF4-FFF2-40B4-BE49-F238E27FC236}">
                <a16:creationId xmlns:a16="http://schemas.microsoft.com/office/drawing/2014/main" id="{898E8972-E324-5E4A-8013-CDE6593126C2}"/>
              </a:ext>
            </a:extLst>
          </p:cNvPr>
          <p:cNvSpPr/>
          <p:nvPr/>
        </p:nvSpPr>
        <p:spPr>
          <a:xfrm>
            <a:off x="6012229" y="1239636"/>
            <a:ext cx="2614320"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Lugar (o puntos) de entrega y destino</a:t>
            </a:r>
          </a:p>
          <a:p>
            <a:pPr marL="90488" lvl="1" indent="-90488"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Se debe identificar con </a:t>
            </a:r>
            <a:r>
              <a:rPr lang="es-PE" sz="800" b="1" u="sng" dirty="0">
                <a:solidFill>
                  <a:srgbClr val="FFFFFF"/>
                </a:solidFill>
                <a:latin typeface="Calibri" panose="020F0502020204030204" pitchFamily="34" charset="0"/>
                <a:cs typeface="Arial" panose="020B0604020202020204" pitchFamily="34" charset="0"/>
              </a:rPr>
              <a:t>precisió</a:t>
            </a:r>
            <a:r>
              <a:rPr lang="es-PE" sz="800" dirty="0">
                <a:solidFill>
                  <a:srgbClr val="FFFFFF"/>
                </a:solidFill>
                <a:latin typeface="Calibri" panose="020F0502020204030204" pitchFamily="34" charset="0"/>
                <a:cs typeface="Arial" panose="020B0604020202020204" pitchFamily="34" charset="0"/>
              </a:rPr>
              <a:t>n el lugar o punto de entrega en el país de destino debido a:</a:t>
            </a:r>
          </a:p>
          <a:p>
            <a:pPr marL="182563" lvl="1" indent="-92075"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En dicho lugar se hará la transferencia de riesgo de pérdida o daño de la carga y se definen los costos asumidos por el vendedor y el comprador.</a:t>
            </a:r>
          </a:p>
          <a:p>
            <a:pPr marL="182563" lvl="1" indent="-92075"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Y también culmina el servicio de transporte interno en el país de destino contratado por el vendedor.</a:t>
            </a:r>
          </a:p>
        </p:txBody>
      </p:sp>
      <p:sp>
        <p:nvSpPr>
          <p:cNvPr id="14" name="Rectángulo 13">
            <a:extLst>
              <a:ext uri="{FF2B5EF4-FFF2-40B4-BE49-F238E27FC236}">
                <a16:creationId xmlns:a16="http://schemas.microsoft.com/office/drawing/2014/main" id="{173EBB05-C123-B947-A3D5-F6367DBDE026}"/>
              </a:ext>
            </a:extLst>
          </p:cNvPr>
          <p:cNvSpPr/>
          <p:nvPr/>
        </p:nvSpPr>
        <p:spPr>
          <a:xfrm>
            <a:off x="2237486" y="2612449"/>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Costos de Descarga</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No se le exige al vendedor que descargue la mercancía del medio de transporte de llegada.</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Sin embargo, si el vendedor incurre en costos de descarga en el lugar de destino designado, no tiene derecho a recuperar estos del comprador a menos haya sido previamente acordado.</a:t>
            </a:r>
          </a:p>
        </p:txBody>
      </p:sp>
      <p:sp>
        <p:nvSpPr>
          <p:cNvPr id="15" name="Rectángulo 14">
            <a:extLst>
              <a:ext uri="{FF2B5EF4-FFF2-40B4-BE49-F238E27FC236}">
                <a16:creationId xmlns:a16="http://schemas.microsoft.com/office/drawing/2014/main" id="{9740D56F-41B3-E44F-AF41-B92B3E360553}"/>
              </a:ext>
            </a:extLst>
          </p:cNvPr>
          <p:cNvSpPr/>
          <p:nvPr/>
        </p:nvSpPr>
        <p:spPr>
          <a:xfrm>
            <a:off x="4730021" y="2612449"/>
            <a:ext cx="2473522"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Despacho de exportación/importación</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realiza el despacho aduanero de exportación cuando es aplicable.</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Sin embargo el vendedor no está obligado a despachar la mercancía para la importación si esta se encontrará en tránsito a su destino final a través de países terceros.</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importador paga los tributos y costos generados después de la entrega en el lugar designado.</a:t>
            </a:r>
          </a:p>
        </p:txBody>
      </p:sp>
      <p:cxnSp>
        <p:nvCxnSpPr>
          <p:cNvPr id="16" name="Conector recto de flecha 15">
            <a:extLst>
              <a:ext uri="{FF2B5EF4-FFF2-40B4-BE49-F238E27FC236}">
                <a16:creationId xmlns:a16="http://schemas.microsoft.com/office/drawing/2014/main" id="{FB38F582-3717-974C-85BE-87DAB45C0F94}"/>
              </a:ext>
            </a:extLst>
          </p:cNvPr>
          <p:cNvCxnSpPr>
            <a:cxnSpLocks/>
          </p:cNvCxnSpPr>
          <p:nvPr/>
        </p:nvCxnSpPr>
        <p:spPr>
          <a:xfrm>
            <a:off x="5709610" y="4710989"/>
            <a:ext cx="461076"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onector recto de flecha 16">
            <a:extLst>
              <a:ext uri="{FF2B5EF4-FFF2-40B4-BE49-F238E27FC236}">
                <a16:creationId xmlns:a16="http://schemas.microsoft.com/office/drawing/2014/main" id="{D4083150-B241-8D43-A822-7A485E01F114}"/>
              </a:ext>
            </a:extLst>
          </p:cNvPr>
          <p:cNvCxnSpPr>
            <a:cxnSpLocks/>
          </p:cNvCxnSpPr>
          <p:nvPr/>
        </p:nvCxnSpPr>
        <p:spPr>
          <a:xfrm>
            <a:off x="5742733" y="4844213"/>
            <a:ext cx="427953"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F55F4E76-C0EC-6B4A-95DD-89FDB607ED40}"/>
              </a:ext>
            </a:extLst>
          </p:cNvPr>
          <p:cNvCxnSpPr>
            <a:cxnSpLocks/>
          </p:cNvCxnSpPr>
          <p:nvPr/>
        </p:nvCxnSpPr>
        <p:spPr>
          <a:xfrm>
            <a:off x="3096936" y="4710989"/>
            <a:ext cx="2673689"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onector recto de flecha 18">
            <a:extLst>
              <a:ext uri="{FF2B5EF4-FFF2-40B4-BE49-F238E27FC236}">
                <a16:creationId xmlns:a16="http://schemas.microsoft.com/office/drawing/2014/main" id="{F4E32914-826F-3E46-8D61-CCC718178378}"/>
              </a:ext>
            </a:extLst>
          </p:cNvPr>
          <p:cNvCxnSpPr>
            <a:cxnSpLocks/>
          </p:cNvCxnSpPr>
          <p:nvPr/>
        </p:nvCxnSpPr>
        <p:spPr>
          <a:xfrm>
            <a:off x="3096936" y="4838158"/>
            <a:ext cx="2673689"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CuadroTexto 19">
            <a:extLst>
              <a:ext uri="{FF2B5EF4-FFF2-40B4-BE49-F238E27FC236}">
                <a16:creationId xmlns:a16="http://schemas.microsoft.com/office/drawing/2014/main" id="{5552A0F7-49CF-A043-AA2A-8454667E88D8}"/>
              </a:ext>
            </a:extLst>
          </p:cNvPr>
          <p:cNvSpPr txBox="1"/>
          <p:nvPr/>
        </p:nvSpPr>
        <p:spPr>
          <a:xfrm>
            <a:off x="2743396" y="4642114"/>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21" name="CuadroTexto 20">
            <a:extLst>
              <a:ext uri="{FF2B5EF4-FFF2-40B4-BE49-F238E27FC236}">
                <a16:creationId xmlns:a16="http://schemas.microsoft.com/office/drawing/2014/main" id="{9E48CE1E-76E0-DC41-9D7C-78614195882A}"/>
              </a:ext>
            </a:extLst>
          </p:cNvPr>
          <p:cNvSpPr txBox="1"/>
          <p:nvPr/>
        </p:nvSpPr>
        <p:spPr>
          <a:xfrm>
            <a:off x="2743396" y="4772544"/>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22" name="CuadroTexto 21">
            <a:extLst>
              <a:ext uri="{FF2B5EF4-FFF2-40B4-BE49-F238E27FC236}">
                <a16:creationId xmlns:a16="http://schemas.microsoft.com/office/drawing/2014/main" id="{C6712468-CF94-B544-8D57-0EBC7EFFFC15}"/>
              </a:ext>
            </a:extLst>
          </p:cNvPr>
          <p:cNvSpPr txBox="1"/>
          <p:nvPr/>
        </p:nvSpPr>
        <p:spPr>
          <a:xfrm>
            <a:off x="6183467" y="4642114"/>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23" name="CuadroTexto 22">
            <a:extLst>
              <a:ext uri="{FF2B5EF4-FFF2-40B4-BE49-F238E27FC236}">
                <a16:creationId xmlns:a16="http://schemas.microsoft.com/office/drawing/2014/main" id="{AB09FB27-77AA-9247-BAE5-F2936C379353}"/>
              </a:ext>
            </a:extLst>
          </p:cNvPr>
          <p:cNvSpPr txBox="1"/>
          <p:nvPr/>
        </p:nvSpPr>
        <p:spPr>
          <a:xfrm>
            <a:off x="6190422" y="4772544"/>
            <a:ext cx="286452" cy="123111"/>
          </a:xfrm>
          <a:prstGeom prst="rect">
            <a:avLst/>
          </a:prstGeom>
          <a:noFill/>
        </p:spPr>
        <p:txBody>
          <a:bodyPr wrap="square" lIns="0" tIns="0" rIns="0" bIns="0" rtlCol="0">
            <a:spAutoFit/>
          </a:bodyPr>
          <a:lstStyle/>
          <a:p>
            <a:r>
              <a:rPr lang="es-PE" sz="800" b="1" dirty="0">
                <a:solidFill>
                  <a:srgbClr val="FE7828"/>
                </a:solidFill>
              </a:rPr>
              <a:t>RISKS</a:t>
            </a:r>
          </a:p>
        </p:txBody>
      </p:sp>
      <p:cxnSp>
        <p:nvCxnSpPr>
          <p:cNvPr id="24" name="Conector recto 23">
            <a:extLst>
              <a:ext uri="{FF2B5EF4-FFF2-40B4-BE49-F238E27FC236}">
                <a16:creationId xmlns:a16="http://schemas.microsoft.com/office/drawing/2014/main" id="{F929229B-01B2-BE49-8198-5F5F943AA109}"/>
              </a:ext>
            </a:extLst>
          </p:cNvPr>
          <p:cNvCxnSpPr/>
          <p:nvPr/>
        </p:nvCxnSpPr>
        <p:spPr>
          <a:xfrm>
            <a:off x="2827979" y="4552600"/>
            <a:ext cx="3669711"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Rectángulo 24">
            <a:extLst>
              <a:ext uri="{FF2B5EF4-FFF2-40B4-BE49-F238E27FC236}">
                <a16:creationId xmlns:a16="http://schemas.microsoft.com/office/drawing/2014/main" id="{7E4DD633-D732-8240-B67C-85F2EBC8AA84}"/>
              </a:ext>
            </a:extLst>
          </p:cNvPr>
          <p:cNvSpPr/>
          <p:nvPr/>
        </p:nvSpPr>
        <p:spPr>
          <a:xfrm>
            <a:off x="3132014" y="4937659"/>
            <a:ext cx="686735" cy="314423"/>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
        <p:nvSpPr>
          <p:cNvPr id="26" name="Rectángulo 25">
            <a:extLst>
              <a:ext uri="{FF2B5EF4-FFF2-40B4-BE49-F238E27FC236}">
                <a16:creationId xmlns:a16="http://schemas.microsoft.com/office/drawing/2014/main" id="{0CDFF4AA-31F3-F549-A6F0-074954C11CFE}"/>
              </a:ext>
            </a:extLst>
          </p:cNvPr>
          <p:cNvSpPr/>
          <p:nvPr/>
        </p:nvSpPr>
        <p:spPr>
          <a:xfrm>
            <a:off x="5482699" y="4936349"/>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pic>
        <p:nvPicPr>
          <p:cNvPr id="27" name="Imagen 26">
            <a:extLst>
              <a:ext uri="{FF2B5EF4-FFF2-40B4-BE49-F238E27FC236}">
                <a16:creationId xmlns:a16="http://schemas.microsoft.com/office/drawing/2014/main" id="{5213A739-E130-424F-A6C6-3BA7CCD73785}"/>
              </a:ext>
            </a:extLst>
          </p:cNvPr>
          <p:cNvPicPr>
            <a:picLocks noChangeAspect="1"/>
          </p:cNvPicPr>
          <p:nvPr/>
        </p:nvPicPr>
        <p:blipFill>
          <a:blip r:embed="rId3"/>
          <a:stretch>
            <a:fillRect/>
          </a:stretch>
        </p:blipFill>
        <p:spPr>
          <a:xfrm>
            <a:off x="2824374" y="4088452"/>
            <a:ext cx="446797" cy="461527"/>
          </a:xfrm>
          <a:prstGeom prst="rect">
            <a:avLst/>
          </a:prstGeom>
        </p:spPr>
      </p:pic>
      <p:pic>
        <p:nvPicPr>
          <p:cNvPr id="28" name="Imagen 27">
            <a:extLst>
              <a:ext uri="{FF2B5EF4-FFF2-40B4-BE49-F238E27FC236}">
                <a16:creationId xmlns:a16="http://schemas.microsoft.com/office/drawing/2014/main" id="{53B7B049-1C9C-BC44-8DC8-3723F5A6DC72}"/>
              </a:ext>
            </a:extLst>
          </p:cNvPr>
          <p:cNvPicPr>
            <a:picLocks noChangeAspect="1"/>
          </p:cNvPicPr>
          <p:nvPr/>
        </p:nvPicPr>
        <p:blipFill>
          <a:blip r:embed="rId4"/>
          <a:stretch>
            <a:fillRect/>
          </a:stretch>
        </p:blipFill>
        <p:spPr>
          <a:xfrm>
            <a:off x="6042942" y="4089737"/>
            <a:ext cx="446797" cy="461527"/>
          </a:xfrm>
          <a:prstGeom prst="rect">
            <a:avLst/>
          </a:prstGeom>
        </p:spPr>
      </p:pic>
      <p:sp>
        <p:nvSpPr>
          <p:cNvPr id="29" name="CuadroTexto 28">
            <a:extLst>
              <a:ext uri="{FF2B5EF4-FFF2-40B4-BE49-F238E27FC236}">
                <a16:creationId xmlns:a16="http://schemas.microsoft.com/office/drawing/2014/main" id="{2F1AC3A9-FB54-5845-B51A-6F86B2EF3948}"/>
              </a:ext>
            </a:extLst>
          </p:cNvPr>
          <p:cNvSpPr txBox="1"/>
          <p:nvPr/>
        </p:nvSpPr>
        <p:spPr>
          <a:xfrm>
            <a:off x="5504413" y="3930277"/>
            <a:ext cx="607402" cy="161583"/>
          </a:xfrm>
          <a:prstGeom prst="rect">
            <a:avLst/>
          </a:prstGeom>
          <a:noFill/>
        </p:spPr>
        <p:txBody>
          <a:bodyPr wrap="square" lIns="0" tIns="0" rIns="0" bIns="0" rtlCol="0">
            <a:spAutoFit/>
          </a:bodyPr>
          <a:lstStyle/>
          <a:p>
            <a:pPr algn="ctr"/>
            <a:r>
              <a:rPr lang="es-PE" sz="1050" dirty="0"/>
              <a:t>Entrega</a:t>
            </a:r>
          </a:p>
        </p:txBody>
      </p:sp>
      <p:sp>
        <p:nvSpPr>
          <p:cNvPr id="30" name="Rectángulo 29">
            <a:extLst>
              <a:ext uri="{FF2B5EF4-FFF2-40B4-BE49-F238E27FC236}">
                <a16:creationId xmlns:a16="http://schemas.microsoft.com/office/drawing/2014/main" id="{9C016777-3B4C-D74E-955C-E35F00ACB681}"/>
              </a:ext>
            </a:extLst>
          </p:cNvPr>
          <p:cNvSpPr/>
          <p:nvPr/>
        </p:nvSpPr>
        <p:spPr>
          <a:xfrm>
            <a:off x="5734786" y="4325883"/>
            <a:ext cx="122031" cy="1446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31" name="Conector recto de flecha 30">
            <a:extLst>
              <a:ext uri="{FF2B5EF4-FFF2-40B4-BE49-F238E27FC236}">
                <a16:creationId xmlns:a16="http://schemas.microsoft.com/office/drawing/2014/main" id="{ED4B5F11-3960-7940-9F0E-A866C47C42B5}"/>
              </a:ext>
            </a:extLst>
          </p:cNvPr>
          <p:cNvCxnSpPr>
            <a:cxnSpLocks/>
          </p:cNvCxnSpPr>
          <p:nvPr/>
        </p:nvCxnSpPr>
        <p:spPr>
          <a:xfrm>
            <a:off x="5808114" y="4117644"/>
            <a:ext cx="0" cy="143162"/>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 name="Imagen 31">
            <a:extLst>
              <a:ext uri="{FF2B5EF4-FFF2-40B4-BE49-F238E27FC236}">
                <a16:creationId xmlns:a16="http://schemas.microsoft.com/office/drawing/2014/main" id="{74518D11-B7AC-914C-A839-73B248C8B004}"/>
              </a:ext>
            </a:extLst>
          </p:cNvPr>
          <p:cNvPicPr>
            <a:picLocks noChangeAspect="1"/>
          </p:cNvPicPr>
          <p:nvPr/>
        </p:nvPicPr>
        <p:blipFill>
          <a:blip r:embed="rId5"/>
          <a:stretch>
            <a:fillRect/>
          </a:stretch>
        </p:blipFill>
        <p:spPr>
          <a:xfrm flipH="1">
            <a:off x="5514706" y="4272097"/>
            <a:ext cx="437513" cy="281788"/>
          </a:xfrm>
          <a:prstGeom prst="rect">
            <a:avLst/>
          </a:prstGeom>
        </p:spPr>
      </p:pic>
    </p:spTree>
    <p:extLst>
      <p:ext uri="{BB962C8B-B14F-4D97-AF65-F5344CB8AC3E}">
        <p14:creationId xmlns:p14="http://schemas.microsoft.com/office/powerpoint/2010/main" val="3969858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D73D276A-F36F-134E-BD6F-702CCD57FF1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10" name="Rectángulo 9">
            <a:extLst>
              <a:ext uri="{FF2B5EF4-FFF2-40B4-BE49-F238E27FC236}">
                <a16:creationId xmlns:a16="http://schemas.microsoft.com/office/drawing/2014/main" id="{7D06F010-9B33-5A40-950B-C9721160D937}"/>
              </a:ext>
            </a:extLst>
          </p:cNvPr>
          <p:cNvSpPr/>
          <p:nvPr/>
        </p:nvSpPr>
        <p:spPr>
          <a:xfrm>
            <a:off x="2040924" y="1239636"/>
            <a:ext cx="2378609"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El vendedor entrega la mercancía y transmite el riesgo al comprador cuando la mercancía es descargada del medio de transporte de llegada y se pone a su disposición en el lugar o punto designado.</a:t>
            </a:r>
          </a:p>
        </p:txBody>
      </p:sp>
      <p:sp>
        <p:nvSpPr>
          <p:cNvPr id="11" name="object 7">
            <a:extLst>
              <a:ext uri="{FF2B5EF4-FFF2-40B4-BE49-F238E27FC236}">
                <a16:creationId xmlns:a16="http://schemas.microsoft.com/office/drawing/2014/main" id="{B60E2C86-D08B-FF48-9A90-764BD5259BC9}"/>
              </a:ext>
            </a:extLst>
          </p:cNvPr>
          <p:cNvSpPr txBox="1"/>
          <p:nvPr/>
        </p:nvSpPr>
        <p:spPr>
          <a:xfrm>
            <a:off x="432594" y="740721"/>
            <a:ext cx="8278812" cy="400110"/>
          </a:xfrm>
          <a:prstGeom prst="rect">
            <a:avLst/>
          </a:prstGeom>
        </p:spPr>
        <p:txBody>
          <a:bodyPr vert="horz" wrap="square" lIns="0" tIns="0" rIns="0" bIns="0" rtlCol="0">
            <a:spAutoFit/>
          </a:bodyPr>
          <a:lstStyle/>
          <a:p>
            <a:pPr algn="ctr">
              <a:spcAft>
                <a:spcPts val="1200"/>
              </a:spcAft>
            </a:pPr>
            <a:r>
              <a:rPr lang="en-US" sz="1400" b="1" dirty="0">
                <a:solidFill>
                  <a:srgbClr val="FE7828"/>
                </a:solidFill>
                <a:latin typeface="Calibri" panose="020F0502020204030204" pitchFamily="34" charset="0"/>
                <a:cs typeface="Calibri" panose="020F0502020204030204" pitchFamily="34" charset="0"/>
              </a:rPr>
              <a:t>DPU – Delivered At Place Unloaded</a:t>
            </a:r>
            <a:br>
              <a:rPr lang="es-PE" sz="1400" b="1" dirty="0">
                <a:solidFill>
                  <a:srgbClr val="FE7828"/>
                </a:solidFill>
                <a:effectLst/>
                <a:latin typeface="Calibri" panose="020F0502020204030204" pitchFamily="34" charset="0"/>
                <a:cs typeface="Calibri" panose="020F0502020204030204" pitchFamily="34" charset="0"/>
              </a:rPr>
            </a:br>
            <a:r>
              <a:rPr lang="es-PE" sz="1200" b="1" dirty="0">
                <a:solidFill>
                  <a:srgbClr val="FE7828"/>
                </a:solidFill>
                <a:latin typeface="Calibri" panose="020F0502020204030204" pitchFamily="34" charset="0"/>
                <a:cs typeface="Calibri" panose="020F0502020204030204" pitchFamily="34" charset="0"/>
              </a:rPr>
              <a:t>‘ENTREGADO EN LUGAR DESCARGADA (LUGAR DE DESTINO DESIGNADO)’</a:t>
            </a:r>
            <a:endParaRPr lang="es-PE" sz="1200" dirty="0">
              <a:solidFill>
                <a:srgbClr val="FE7828"/>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E9BDC823-0CCB-AB41-AB5C-CEB6FF2A85BF}"/>
              </a:ext>
            </a:extLst>
          </p:cNvPr>
          <p:cNvSpPr/>
          <p:nvPr/>
        </p:nvSpPr>
        <p:spPr>
          <a:xfrm>
            <a:off x="4727018" y="1239636"/>
            <a:ext cx="2473521"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No hay restricción. Cualquier modo de transporte puede ser utilizado. </a:t>
            </a:r>
          </a:p>
        </p:txBody>
      </p:sp>
      <p:sp>
        <p:nvSpPr>
          <p:cNvPr id="13" name="Rectángulo 12">
            <a:extLst>
              <a:ext uri="{FF2B5EF4-FFF2-40B4-BE49-F238E27FC236}">
                <a16:creationId xmlns:a16="http://schemas.microsoft.com/office/drawing/2014/main" id="{C5859D81-EB06-8C47-9570-7C99DBF3EE9D}"/>
              </a:ext>
            </a:extLst>
          </p:cNvPr>
          <p:cNvSpPr/>
          <p:nvPr/>
        </p:nvSpPr>
        <p:spPr>
          <a:xfrm>
            <a:off x="2040925" y="2674820"/>
            <a:ext cx="2378609"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Lugar (o puntos) de entrega y destino</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Se debe identificar con </a:t>
            </a:r>
            <a:r>
              <a:rPr lang="es-PE" sz="800" b="1" u="sng" dirty="0">
                <a:solidFill>
                  <a:srgbClr val="FFFFFF"/>
                </a:solidFill>
                <a:latin typeface="Calibri" panose="020F0502020204030204" pitchFamily="34" charset="0"/>
                <a:cs typeface="Arial" panose="020B0604020202020204" pitchFamily="34" charset="0"/>
              </a:rPr>
              <a:t>precisión</a:t>
            </a:r>
            <a:r>
              <a:rPr lang="es-PE" sz="800" dirty="0">
                <a:solidFill>
                  <a:srgbClr val="FFFFFF"/>
                </a:solidFill>
                <a:latin typeface="Calibri" panose="020F0502020204030204" pitchFamily="34" charset="0"/>
                <a:cs typeface="Arial" panose="020B0604020202020204" pitchFamily="34" charset="0"/>
              </a:rPr>
              <a:t> el lugar o punto de entrega en el país de destino debido a:</a:t>
            </a:r>
          </a:p>
          <a:p>
            <a:pPr marL="182563" lvl="1" indent="-92075"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En dicho lugar se hará transferencia de riesgo de pérdida o daño de la carga y se definen los costos asumidos por el vendedor y el comprador.</a:t>
            </a:r>
          </a:p>
          <a:p>
            <a:pPr marL="182563" lvl="1" indent="-92075"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Y se culmina el servicio de transporte y descarga en el país de destino asumido por el vendedor.</a:t>
            </a:r>
          </a:p>
        </p:txBody>
      </p:sp>
      <p:sp>
        <p:nvSpPr>
          <p:cNvPr id="14" name="Rectángulo 13">
            <a:extLst>
              <a:ext uri="{FF2B5EF4-FFF2-40B4-BE49-F238E27FC236}">
                <a16:creationId xmlns:a16="http://schemas.microsoft.com/office/drawing/2014/main" id="{E4ECB4A7-B61B-0944-942B-1EF1C13F57D3}"/>
              </a:ext>
            </a:extLst>
          </p:cNvPr>
          <p:cNvSpPr/>
          <p:nvPr/>
        </p:nvSpPr>
        <p:spPr>
          <a:xfrm>
            <a:off x="4730021" y="2674820"/>
            <a:ext cx="2473522"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Despacho de exportación/importación</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realiza el despacho aduanero de exportación cuando es aplicable.</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Sin embargo el vendedor no está obligado a despachar la mercancía para la importación si esta se encontrará en tránsito a su destino final a través de países terceros.</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importador paga los tributos y costos generados después de la descarga.</a:t>
            </a:r>
          </a:p>
        </p:txBody>
      </p:sp>
      <p:cxnSp>
        <p:nvCxnSpPr>
          <p:cNvPr id="15" name="Conector recto de flecha 14">
            <a:extLst>
              <a:ext uri="{FF2B5EF4-FFF2-40B4-BE49-F238E27FC236}">
                <a16:creationId xmlns:a16="http://schemas.microsoft.com/office/drawing/2014/main" id="{AE1F1C8A-571D-D94A-B5B2-6D2299E4D7D3}"/>
              </a:ext>
            </a:extLst>
          </p:cNvPr>
          <p:cNvCxnSpPr>
            <a:cxnSpLocks/>
          </p:cNvCxnSpPr>
          <p:nvPr/>
        </p:nvCxnSpPr>
        <p:spPr>
          <a:xfrm>
            <a:off x="5709610" y="4695087"/>
            <a:ext cx="461076"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Conector recto de flecha 15">
            <a:extLst>
              <a:ext uri="{FF2B5EF4-FFF2-40B4-BE49-F238E27FC236}">
                <a16:creationId xmlns:a16="http://schemas.microsoft.com/office/drawing/2014/main" id="{C5DC5415-05FF-1F42-B890-1F5A5218D528}"/>
              </a:ext>
            </a:extLst>
          </p:cNvPr>
          <p:cNvCxnSpPr>
            <a:cxnSpLocks/>
          </p:cNvCxnSpPr>
          <p:nvPr/>
        </p:nvCxnSpPr>
        <p:spPr>
          <a:xfrm>
            <a:off x="5742733" y="4828311"/>
            <a:ext cx="427953"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onector recto de flecha 16">
            <a:extLst>
              <a:ext uri="{FF2B5EF4-FFF2-40B4-BE49-F238E27FC236}">
                <a16:creationId xmlns:a16="http://schemas.microsoft.com/office/drawing/2014/main" id="{B8372A0C-CF4A-B640-80F2-1BC09FA0F91B}"/>
              </a:ext>
            </a:extLst>
          </p:cNvPr>
          <p:cNvCxnSpPr>
            <a:cxnSpLocks/>
          </p:cNvCxnSpPr>
          <p:nvPr/>
        </p:nvCxnSpPr>
        <p:spPr>
          <a:xfrm>
            <a:off x="3096936" y="4695087"/>
            <a:ext cx="2673689"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3A398752-DAED-7B49-A629-6A875AE9AA01}"/>
              </a:ext>
            </a:extLst>
          </p:cNvPr>
          <p:cNvCxnSpPr>
            <a:cxnSpLocks/>
          </p:cNvCxnSpPr>
          <p:nvPr/>
        </p:nvCxnSpPr>
        <p:spPr>
          <a:xfrm>
            <a:off x="3096936" y="4822256"/>
            <a:ext cx="2673689"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CuadroTexto 18">
            <a:extLst>
              <a:ext uri="{FF2B5EF4-FFF2-40B4-BE49-F238E27FC236}">
                <a16:creationId xmlns:a16="http://schemas.microsoft.com/office/drawing/2014/main" id="{9D107439-D767-AD48-BAF6-4856F3CF778C}"/>
              </a:ext>
            </a:extLst>
          </p:cNvPr>
          <p:cNvSpPr txBox="1"/>
          <p:nvPr/>
        </p:nvSpPr>
        <p:spPr>
          <a:xfrm>
            <a:off x="2743396" y="4626212"/>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20" name="CuadroTexto 19">
            <a:extLst>
              <a:ext uri="{FF2B5EF4-FFF2-40B4-BE49-F238E27FC236}">
                <a16:creationId xmlns:a16="http://schemas.microsoft.com/office/drawing/2014/main" id="{DD2371B3-A53E-D64B-9A4D-0AB5B8BC96E9}"/>
              </a:ext>
            </a:extLst>
          </p:cNvPr>
          <p:cNvSpPr txBox="1"/>
          <p:nvPr/>
        </p:nvSpPr>
        <p:spPr>
          <a:xfrm>
            <a:off x="2743396" y="4756642"/>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21" name="CuadroTexto 20">
            <a:extLst>
              <a:ext uri="{FF2B5EF4-FFF2-40B4-BE49-F238E27FC236}">
                <a16:creationId xmlns:a16="http://schemas.microsoft.com/office/drawing/2014/main" id="{5960BA34-A776-4B45-AD1E-3BF201E02D40}"/>
              </a:ext>
            </a:extLst>
          </p:cNvPr>
          <p:cNvSpPr txBox="1"/>
          <p:nvPr/>
        </p:nvSpPr>
        <p:spPr>
          <a:xfrm>
            <a:off x="6183467" y="4626212"/>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22" name="CuadroTexto 21">
            <a:extLst>
              <a:ext uri="{FF2B5EF4-FFF2-40B4-BE49-F238E27FC236}">
                <a16:creationId xmlns:a16="http://schemas.microsoft.com/office/drawing/2014/main" id="{B81FD930-B2D6-684C-8A1E-F2D7F9742448}"/>
              </a:ext>
            </a:extLst>
          </p:cNvPr>
          <p:cNvSpPr txBox="1"/>
          <p:nvPr/>
        </p:nvSpPr>
        <p:spPr>
          <a:xfrm>
            <a:off x="6190422" y="4756642"/>
            <a:ext cx="286452" cy="123111"/>
          </a:xfrm>
          <a:prstGeom prst="rect">
            <a:avLst/>
          </a:prstGeom>
          <a:noFill/>
        </p:spPr>
        <p:txBody>
          <a:bodyPr wrap="square" lIns="0" tIns="0" rIns="0" bIns="0" rtlCol="0">
            <a:spAutoFit/>
          </a:bodyPr>
          <a:lstStyle/>
          <a:p>
            <a:r>
              <a:rPr lang="es-PE" sz="800" b="1" dirty="0">
                <a:solidFill>
                  <a:srgbClr val="FE7828"/>
                </a:solidFill>
              </a:rPr>
              <a:t>RISKS</a:t>
            </a:r>
          </a:p>
        </p:txBody>
      </p:sp>
      <p:cxnSp>
        <p:nvCxnSpPr>
          <p:cNvPr id="23" name="Conector recto 22">
            <a:extLst>
              <a:ext uri="{FF2B5EF4-FFF2-40B4-BE49-F238E27FC236}">
                <a16:creationId xmlns:a16="http://schemas.microsoft.com/office/drawing/2014/main" id="{A5490645-7339-F246-9EF8-B748D342CE61}"/>
              </a:ext>
            </a:extLst>
          </p:cNvPr>
          <p:cNvCxnSpPr/>
          <p:nvPr/>
        </p:nvCxnSpPr>
        <p:spPr>
          <a:xfrm>
            <a:off x="2827979" y="4536698"/>
            <a:ext cx="3669711"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Rectángulo 23">
            <a:extLst>
              <a:ext uri="{FF2B5EF4-FFF2-40B4-BE49-F238E27FC236}">
                <a16:creationId xmlns:a16="http://schemas.microsoft.com/office/drawing/2014/main" id="{6E8E5A14-61E3-D048-B402-7BF70E7DAB5F}"/>
              </a:ext>
            </a:extLst>
          </p:cNvPr>
          <p:cNvSpPr/>
          <p:nvPr/>
        </p:nvSpPr>
        <p:spPr>
          <a:xfrm>
            <a:off x="3132014" y="4921757"/>
            <a:ext cx="686735" cy="314423"/>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1FCAB254-003F-BF47-9E40-93F07485B91A}"/>
              </a:ext>
            </a:extLst>
          </p:cNvPr>
          <p:cNvSpPr/>
          <p:nvPr/>
        </p:nvSpPr>
        <p:spPr>
          <a:xfrm>
            <a:off x="5482699" y="4920447"/>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pic>
        <p:nvPicPr>
          <p:cNvPr id="26" name="Imagen 25">
            <a:extLst>
              <a:ext uri="{FF2B5EF4-FFF2-40B4-BE49-F238E27FC236}">
                <a16:creationId xmlns:a16="http://schemas.microsoft.com/office/drawing/2014/main" id="{41854E75-0E6E-D445-883E-6204111EE459}"/>
              </a:ext>
            </a:extLst>
          </p:cNvPr>
          <p:cNvPicPr>
            <a:picLocks noChangeAspect="1"/>
          </p:cNvPicPr>
          <p:nvPr/>
        </p:nvPicPr>
        <p:blipFill>
          <a:blip r:embed="rId3"/>
          <a:stretch>
            <a:fillRect/>
          </a:stretch>
        </p:blipFill>
        <p:spPr>
          <a:xfrm>
            <a:off x="2824374" y="4072550"/>
            <a:ext cx="446797" cy="461527"/>
          </a:xfrm>
          <a:prstGeom prst="rect">
            <a:avLst/>
          </a:prstGeom>
        </p:spPr>
      </p:pic>
      <p:pic>
        <p:nvPicPr>
          <p:cNvPr id="27" name="Imagen 26">
            <a:extLst>
              <a:ext uri="{FF2B5EF4-FFF2-40B4-BE49-F238E27FC236}">
                <a16:creationId xmlns:a16="http://schemas.microsoft.com/office/drawing/2014/main" id="{991921C3-4EB0-4240-B270-8F5C0B93EFF4}"/>
              </a:ext>
            </a:extLst>
          </p:cNvPr>
          <p:cNvPicPr>
            <a:picLocks noChangeAspect="1"/>
          </p:cNvPicPr>
          <p:nvPr/>
        </p:nvPicPr>
        <p:blipFill>
          <a:blip r:embed="rId4"/>
          <a:stretch>
            <a:fillRect/>
          </a:stretch>
        </p:blipFill>
        <p:spPr>
          <a:xfrm>
            <a:off x="6042942" y="4073835"/>
            <a:ext cx="446797" cy="461527"/>
          </a:xfrm>
          <a:prstGeom prst="rect">
            <a:avLst/>
          </a:prstGeom>
        </p:spPr>
      </p:pic>
      <p:sp>
        <p:nvSpPr>
          <p:cNvPr id="28" name="CuadroTexto 27">
            <a:extLst>
              <a:ext uri="{FF2B5EF4-FFF2-40B4-BE49-F238E27FC236}">
                <a16:creationId xmlns:a16="http://schemas.microsoft.com/office/drawing/2014/main" id="{367481BA-0252-C14D-A1F3-DBCFF8536CE0}"/>
              </a:ext>
            </a:extLst>
          </p:cNvPr>
          <p:cNvSpPr txBox="1"/>
          <p:nvPr/>
        </p:nvSpPr>
        <p:spPr>
          <a:xfrm>
            <a:off x="5520427" y="4033592"/>
            <a:ext cx="607402" cy="161583"/>
          </a:xfrm>
          <a:prstGeom prst="rect">
            <a:avLst/>
          </a:prstGeom>
          <a:noFill/>
        </p:spPr>
        <p:txBody>
          <a:bodyPr wrap="square" lIns="0" tIns="0" rIns="0" bIns="0" rtlCol="0">
            <a:spAutoFit/>
          </a:bodyPr>
          <a:lstStyle/>
          <a:p>
            <a:pPr algn="ctr"/>
            <a:r>
              <a:rPr lang="es-PE" sz="1050" dirty="0"/>
              <a:t>Entrega</a:t>
            </a:r>
          </a:p>
        </p:txBody>
      </p:sp>
      <p:sp>
        <p:nvSpPr>
          <p:cNvPr id="29" name="Rectángulo 28">
            <a:extLst>
              <a:ext uri="{FF2B5EF4-FFF2-40B4-BE49-F238E27FC236}">
                <a16:creationId xmlns:a16="http://schemas.microsoft.com/office/drawing/2014/main" id="{04AE7114-81B1-CF4D-B8E7-06EE4FDE7F0D}"/>
              </a:ext>
            </a:extLst>
          </p:cNvPr>
          <p:cNvSpPr/>
          <p:nvPr/>
        </p:nvSpPr>
        <p:spPr>
          <a:xfrm>
            <a:off x="5750800" y="4389221"/>
            <a:ext cx="122031" cy="1446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30" name="Conector recto de flecha 29">
            <a:extLst>
              <a:ext uri="{FF2B5EF4-FFF2-40B4-BE49-F238E27FC236}">
                <a16:creationId xmlns:a16="http://schemas.microsoft.com/office/drawing/2014/main" id="{4F8B5529-EF7E-9B47-9AB1-6C64D2AFA41D}"/>
              </a:ext>
            </a:extLst>
          </p:cNvPr>
          <p:cNvCxnSpPr>
            <a:cxnSpLocks/>
          </p:cNvCxnSpPr>
          <p:nvPr/>
        </p:nvCxnSpPr>
        <p:spPr>
          <a:xfrm>
            <a:off x="5824128" y="4220959"/>
            <a:ext cx="0" cy="143162"/>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Imagen 30">
            <a:extLst>
              <a:ext uri="{FF2B5EF4-FFF2-40B4-BE49-F238E27FC236}">
                <a16:creationId xmlns:a16="http://schemas.microsoft.com/office/drawing/2014/main" id="{75AEA288-C9F1-0440-BEA1-1BC3A4B1073A}"/>
              </a:ext>
            </a:extLst>
          </p:cNvPr>
          <p:cNvPicPr>
            <a:picLocks noChangeAspect="1"/>
          </p:cNvPicPr>
          <p:nvPr/>
        </p:nvPicPr>
        <p:blipFill>
          <a:blip r:embed="rId5"/>
          <a:stretch>
            <a:fillRect/>
          </a:stretch>
        </p:blipFill>
        <p:spPr>
          <a:xfrm flipH="1">
            <a:off x="5251674" y="4256195"/>
            <a:ext cx="437513" cy="281788"/>
          </a:xfrm>
          <a:prstGeom prst="rect">
            <a:avLst/>
          </a:prstGeom>
        </p:spPr>
      </p:pic>
    </p:spTree>
    <p:extLst>
      <p:ext uri="{BB962C8B-B14F-4D97-AF65-F5344CB8AC3E}">
        <p14:creationId xmlns:p14="http://schemas.microsoft.com/office/powerpoint/2010/main" val="2878355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7B1A2627-1FB1-E148-9EDF-9CA55689A21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cxnSp>
        <p:nvCxnSpPr>
          <p:cNvPr id="9" name="Conector recto de flecha 8">
            <a:extLst>
              <a:ext uri="{FF2B5EF4-FFF2-40B4-BE49-F238E27FC236}">
                <a16:creationId xmlns:a16="http://schemas.microsoft.com/office/drawing/2014/main" id="{7923EE26-2C74-F042-8707-37A265224125}"/>
              </a:ext>
            </a:extLst>
          </p:cNvPr>
          <p:cNvCxnSpPr>
            <a:cxnSpLocks/>
          </p:cNvCxnSpPr>
          <p:nvPr/>
        </p:nvCxnSpPr>
        <p:spPr>
          <a:xfrm>
            <a:off x="5709610" y="4695087"/>
            <a:ext cx="461076"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Conector recto de flecha 9">
            <a:extLst>
              <a:ext uri="{FF2B5EF4-FFF2-40B4-BE49-F238E27FC236}">
                <a16:creationId xmlns:a16="http://schemas.microsoft.com/office/drawing/2014/main" id="{26B49071-E2DD-BF46-A2F9-7E77FA70ABC8}"/>
              </a:ext>
            </a:extLst>
          </p:cNvPr>
          <p:cNvCxnSpPr>
            <a:cxnSpLocks/>
          </p:cNvCxnSpPr>
          <p:nvPr/>
        </p:nvCxnSpPr>
        <p:spPr>
          <a:xfrm>
            <a:off x="5742733" y="4828311"/>
            <a:ext cx="427953"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Conector recto de flecha 10">
            <a:extLst>
              <a:ext uri="{FF2B5EF4-FFF2-40B4-BE49-F238E27FC236}">
                <a16:creationId xmlns:a16="http://schemas.microsoft.com/office/drawing/2014/main" id="{31A8F8D9-D1EA-E04A-BCC9-302C81C02610}"/>
              </a:ext>
            </a:extLst>
          </p:cNvPr>
          <p:cNvCxnSpPr>
            <a:cxnSpLocks/>
          </p:cNvCxnSpPr>
          <p:nvPr/>
        </p:nvCxnSpPr>
        <p:spPr>
          <a:xfrm>
            <a:off x="3096936" y="4695087"/>
            <a:ext cx="2673689"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Conector recto de flecha 11">
            <a:extLst>
              <a:ext uri="{FF2B5EF4-FFF2-40B4-BE49-F238E27FC236}">
                <a16:creationId xmlns:a16="http://schemas.microsoft.com/office/drawing/2014/main" id="{9DE026A6-33DC-0347-A92D-2D75CE184B60}"/>
              </a:ext>
            </a:extLst>
          </p:cNvPr>
          <p:cNvCxnSpPr>
            <a:cxnSpLocks/>
          </p:cNvCxnSpPr>
          <p:nvPr/>
        </p:nvCxnSpPr>
        <p:spPr>
          <a:xfrm>
            <a:off x="3096936" y="4822256"/>
            <a:ext cx="2673689"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CuadroTexto 14">
            <a:extLst>
              <a:ext uri="{FF2B5EF4-FFF2-40B4-BE49-F238E27FC236}">
                <a16:creationId xmlns:a16="http://schemas.microsoft.com/office/drawing/2014/main" id="{79FE170A-81DC-484A-B4E0-10D083B30610}"/>
              </a:ext>
            </a:extLst>
          </p:cNvPr>
          <p:cNvSpPr txBox="1"/>
          <p:nvPr/>
        </p:nvSpPr>
        <p:spPr>
          <a:xfrm>
            <a:off x="2743396" y="4626212"/>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16" name="CuadroTexto 15">
            <a:extLst>
              <a:ext uri="{FF2B5EF4-FFF2-40B4-BE49-F238E27FC236}">
                <a16:creationId xmlns:a16="http://schemas.microsoft.com/office/drawing/2014/main" id="{44A0FEA7-3BF4-EB42-AD06-3FF2E4955657}"/>
              </a:ext>
            </a:extLst>
          </p:cNvPr>
          <p:cNvSpPr txBox="1"/>
          <p:nvPr/>
        </p:nvSpPr>
        <p:spPr>
          <a:xfrm>
            <a:off x="2743396" y="4756642"/>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17" name="CuadroTexto 16">
            <a:extLst>
              <a:ext uri="{FF2B5EF4-FFF2-40B4-BE49-F238E27FC236}">
                <a16:creationId xmlns:a16="http://schemas.microsoft.com/office/drawing/2014/main" id="{932EC783-69FE-0C48-8C3A-878AA5AE1B24}"/>
              </a:ext>
            </a:extLst>
          </p:cNvPr>
          <p:cNvSpPr txBox="1"/>
          <p:nvPr/>
        </p:nvSpPr>
        <p:spPr>
          <a:xfrm>
            <a:off x="6183467" y="4626212"/>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18" name="CuadroTexto 17">
            <a:extLst>
              <a:ext uri="{FF2B5EF4-FFF2-40B4-BE49-F238E27FC236}">
                <a16:creationId xmlns:a16="http://schemas.microsoft.com/office/drawing/2014/main" id="{27F3455E-F21D-8542-9AA6-A6173397A5FA}"/>
              </a:ext>
            </a:extLst>
          </p:cNvPr>
          <p:cNvSpPr txBox="1"/>
          <p:nvPr/>
        </p:nvSpPr>
        <p:spPr>
          <a:xfrm>
            <a:off x="6190422" y="4756642"/>
            <a:ext cx="286452" cy="123111"/>
          </a:xfrm>
          <a:prstGeom prst="rect">
            <a:avLst/>
          </a:prstGeom>
          <a:noFill/>
        </p:spPr>
        <p:txBody>
          <a:bodyPr wrap="square" lIns="0" tIns="0" rIns="0" bIns="0" rtlCol="0">
            <a:spAutoFit/>
          </a:bodyPr>
          <a:lstStyle/>
          <a:p>
            <a:r>
              <a:rPr lang="es-PE" sz="800" b="1" dirty="0">
                <a:solidFill>
                  <a:srgbClr val="FE7828"/>
                </a:solidFill>
              </a:rPr>
              <a:t>RISKS</a:t>
            </a:r>
          </a:p>
        </p:txBody>
      </p:sp>
      <p:cxnSp>
        <p:nvCxnSpPr>
          <p:cNvPr id="19" name="Conector recto 18">
            <a:extLst>
              <a:ext uri="{FF2B5EF4-FFF2-40B4-BE49-F238E27FC236}">
                <a16:creationId xmlns:a16="http://schemas.microsoft.com/office/drawing/2014/main" id="{EF076411-9266-0C4F-909A-D3BCC4F36058}"/>
              </a:ext>
            </a:extLst>
          </p:cNvPr>
          <p:cNvCxnSpPr/>
          <p:nvPr/>
        </p:nvCxnSpPr>
        <p:spPr>
          <a:xfrm>
            <a:off x="2827979" y="4536698"/>
            <a:ext cx="3669711"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Rectángulo 19">
            <a:extLst>
              <a:ext uri="{FF2B5EF4-FFF2-40B4-BE49-F238E27FC236}">
                <a16:creationId xmlns:a16="http://schemas.microsoft.com/office/drawing/2014/main" id="{C1F34C11-115D-CD47-921B-688752AF4D80}"/>
              </a:ext>
            </a:extLst>
          </p:cNvPr>
          <p:cNvSpPr/>
          <p:nvPr/>
        </p:nvSpPr>
        <p:spPr>
          <a:xfrm>
            <a:off x="3132014" y="4921757"/>
            <a:ext cx="686735" cy="314423"/>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FB30EEE3-BF7C-3242-918E-1135CBE4BFA1}"/>
              </a:ext>
            </a:extLst>
          </p:cNvPr>
          <p:cNvSpPr/>
          <p:nvPr/>
        </p:nvSpPr>
        <p:spPr>
          <a:xfrm>
            <a:off x="5482699" y="4920447"/>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pic>
        <p:nvPicPr>
          <p:cNvPr id="22" name="Imagen 21">
            <a:extLst>
              <a:ext uri="{FF2B5EF4-FFF2-40B4-BE49-F238E27FC236}">
                <a16:creationId xmlns:a16="http://schemas.microsoft.com/office/drawing/2014/main" id="{439B6ABA-823E-0A40-BB6A-E35B2A3CA392}"/>
              </a:ext>
            </a:extLst>
          </p:cNvPr>
          <p:cNvPicPr>
            <a:picLocks noChangeAspect="1"/>
          </p:cNvPicPr>
          <p:nvPr/>
        </p:nvPicPr>
        <p:blipFill>
          <a:blip r:embed="rId3"/>
          <a:stretch>
            <a:fillRect/>
          </a:stretch>
        </p:blipFill>
        <p:spPr>
          <a:xfrm>
            <a:off x="2824374" y="4072550"/>
            <a:ext cx="446797" cy="461527"/>
          </a:xfrm>
          <a:prstGeom prst="rect">
            <a:avLst/>
          </a:prstGeom>
        </p:spPr>
      </p:pic>
      <p:pic>
        <p:nvPicPr>
          <p:cNvPr id="23" name="Imagen 22">
            <a:extLst>
              <a:ext uri="{FF2B5EF4-FFF2-40B4-BE49-F238E27FC236}">
                <a16:creationId xmlns:a16="http://schemas.microsoft.com/office/drawing/2014/main" id="{46F6D78F-3B62-AA41-ABF9-980D6CC2751B}"/>
              </a:ext>
            </a:extLst>
          </p:cNvPr>
          <p:cNvPicPr>
            <a:picLocks noChangeAspect="1"/>
          </p:cNvPicPr>
          <p:nvPr/>
        </p:nvPicPr>
        <p:blipFill>
          <a:blip r:embed="rId4"/>
          <a:stretch>
            <a:fillRect/>
          </a:stretch>
        </p:blipFill>
        <p:spPr>
          <a:xfrm>
            <a:off x="6042942" y="4073835"/>
            <a:ext cx="446797" cy="461527"/>
          </a:xfrm>
          <a:prstGeom prst="rect">
            <a:avLst/>
          </a:prstGeom>
        </p:spPr>
      </p:pic>
      <p:sp>
        <p:nvSpPr>
          <p:cNvPr id="24" name="CuadroTexto 23">
            <a:extLst>
              <a:ext uri="{FF2B5EF4-FFF2-40B4-BE49-F238E27FC236}">
                <a16:creationId xmlns:a16="http://schemas.microsoft.com/office/drawing/2014/main" id="{3AF1203F-F77B-AB4F-85B1-0D8A5C206436}"/>
              </a:ext>
            </a:extLst>
          </p:cNvPr>
          <p:cNvSpPr txBox="1"/>
          <p:nvPr/>
        </p:nvSpPr>
        <p:spPr>
          <a:xfrm>
            <a:off x="5467129" y="3954027"/>
            <a:ext cx="607402" cy="161583"/>
          </a:xfrm>
          <a:prstGeom prst="rect">
            <a:avLst/>
          </a:prstGeom>
          <a:noFill/>
        </p:spPr>
        <p:txBody>
          <a:bodyPr wrap="square" lIns="0" tIns="0" rIns="0" bIns="0" rtlCol="0">
            <a:spAutoFit/>
          </a:bodyPr>
          <a:lstStyle/>
          <a:p>
            <a:pPr algn="ctr"/>
            <a:r>
              <a:rPr lang="es-PE" sz="1050" dirty="0"/>
              <a:t>Entrega</a:t>
            </a:r>
          </a:p>
        </p:txBody>
      </p:sp>
      <p:sp>
        <p:nvSpPr>
          <p:cNvPr id="25" name="Rectángulo 24">
            <a:extLst>
              <a:ext uri="{FF2B5EF4-FFF2-40B4-BE49-F238E27FC236}">
                <a16:creationId xmlns:a16="http://schemas.microsoft.com/office/drawing/2014/main" id="{C31144F7-3024-724F-80E3-474FE06C8573}"/>
              </a:ext>
            </a:extLst>
          </p:cNvPr>
          <p:cNvSpPr/>
          <p:nvPr/>
        </p:nvSpPr>
        <p:spPr>
          <a:xfrm>
            <a:off x="5709609" y="4302488"/>
            <a:ext cx="122031" cy="1446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26" name="Conector recto de flecha 25">
            <a:extLst>
              <a:ext uri="{FF2B5EF4-FFF2-40B4-BE49-F238E27FC236}">
                <a16:creationId xmlns:a16="http://schemas.microsoft.com/office/drawing/2014/main" id="{FBFE3FAE-A6FC-CE4F-B763-DEEA2C4AF50D}"/>
              </a:ext>
            </a:extLst>
          </p:cNvPr>
          <p:cNvCxnSpPr>
            <a:cxnSpLocks/>
          </p:cNvCxnSpPr>
          <p:nvPr/>
        </p:nvCxnSpPr>
        <p:spPr>
          <a:xfrm>
            <a:off x="5770830" y="4109590"/>
            <a:ext cx="0" cy="143162"/>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7" name="Imagen 26">
            <a:extLst>
              <a:ext uri="{FF2B5EF4-FFF2-40B4-BE49-F238E27FC236}">
                <a16:creationId xmlns:a16="http://schemas.microsoft.com/office/drawing/2014/main" id="{E3CDE931-FFE4-9F43-8D7C-8E1BA8880B1F}"/>
              </a:ext>
            </a:extLst>
          </p:cNvPr>
          <p:cNvPicPr>
            <a:picLocks noChangeAspect="1"/>
          </p:cNvPicPr>
          <p:nvPr/>
        </p:nvPicPr>
        <p:blipFill>
          <a:blip r:embed="rId5"/>
          <a:stretch>
            <a:fillRect/>
          </a:stretch>
        </p:blipFill>
        <p:spPr>
          <a:xfrm flipH="1">
            <a:off x="5490853" y="4256195"/>
            <a:ext cx="437513" cy="281788"/>
          </a:xfrm>
          <a:prstGeom prst="rect">
            <a:avLst/>
          </a:prstGeom>
        </p:spPr>
      </p:pic>
      <p:sp>
        <p:nvSpPr>
          <p:cNvPr id="28" name="Rectángulo 27">
            <a:extLst>
              <a:ext uri="{FF2B5EF4-FFF2-40B4-BE49-F238E27FC236}">
                <a16:creationId xmlns:a16="http://schemas.microsoft.com/office/drawing/2014/main" id="{701903FA-FE7A-7E4B-9E7B-F6AFD0F2E3FA}"/>
              </a:ext>
            </a:extLst>
          </p:cNvPr>
          <p:cNvSpPr/>
          <p:nvPr/>
        </p:nvSpPr>
        <p:spPr>
          <a:xfrm>
            <a:off x="988441" y="1236663"/>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El vendedor entrega la mercancía y transmite el riesgo poniendo la mercancía a disposición del comprador en el lugar designado en destino, despachada para la importación,  en el medio de transporte de llegada, preparada para la descarga y en el lugar designado en destino.</a:t>
            </a:r>
          </a:p>
        </p:txBody>
      </p:sp>
      <p:sp>
        <p:nvSpPr>
          <p:cNvPr id="29" name="object 7">
            <a:extLst>
              <a:ext uri="{FF2B5EF4-FFF2-40B4-BE49-F238E27FC236}">
                <a16:creationId xmlns:a16="http://schemas.microsoft.com/office/drawing/2014/main" id="{616AF311-0E35-5F42-A70F-2F285CECC17D}"/>
              </a:ext>
            </a:extLst>
          </p:cNvPr>
          <p:cNvSpPr txBox="1"/>
          <p:nvPr/>
        </p:nvSpPr>
        <p:spPr>
          <a:xfrm>
            <a:off x="506413" y="746836"/>
            <a:ext cx="8169275" cy="400110"/>
          </a:xfrm>
          <a:prstGeom prst="rect">
            <a:avLst/>
          </a:prstGeom>
        </p:spPr>
        <p:txBody>
          <a:bodyPr vert="horz" wrap="square" lIns="0" tIns="0" rIns="0" bIns="0" rtlCol="0">
            <a:spAutoFit/>
          </a:bodyPr>
          <a:lstStyle/>
          <a:p>
            <a:pPr algn="ctr">
              <a:spcAft>
                <a:spcPts val="1200"/>
              </a:spcAft>
            </a:pPr>
            <a:r>
              <a:rPr lang="en-US" sz="1400" b="1" dirty="0">
                <a:solidFill>
                  <a:srgbClr val="FE7828"/>
                </a:solidFill>
                <a:latin typeface="Calibri" panose="020F0502020204030204" pitchFamily="34" charset="0"/>
                <a:cs typeface="Calibri" panose="020F0502020204030204" pitchFamily="34" charset="0"/>
              </a:rPr>
              <a:t>DDP – Delivered Duty Paid</a:t>
            </a:r>
            <a:br>
              <a:rPr lang="es-PE" sz="1400" b="1" dirty="0">
                <a:solidFill>
                  <a:srgbClr val="FE7828"/>
                </a:solidFill>
                <a:effectLst/>
                <a:latin typeface="Calibri" panose="020F0502020204030204" pitchFamily="34" charset="0"/>
                <a:cs typeface="Calibri" panose="020F0502020204030204" pitchFamily="34" charset="0"/>
              </a:rPr>
            </a:br>
            <a:r>
              <a:rPr lang="es-PE" sz="1200" b="1" dirty="0">
                <a:solidFill>
                  <a:srgbClr val="FE7828"/>
                </a:solidFill>
                <a:latin typeface="Calibri" panose="020F0502020204030204" pitchFamily="34" charset="0"/>
                <a:cs typeface="Calibri" panose="020F0502020204030204" pitchFamily="34" charset="0"/>
              </a:rPr>
              <a:t>‘ENTREGADA DERECHOS PAGADOS (INCLUIR EL LUGAR DE ENTREGA DESIGNADO)’</a:t>
            </a:r>
            <a:endParaRPr lang="es-PE" sz="1200" dirty="0">
              <a:solidFill>
                <a:srgbClr val="FE7828"/>
              </a:solidFill>
              <a:latin typeface="Calibri" panose="020F0502020204030204" pitchFamily="34" charset="0"/>
              <a:cs typeface="Calibri" panose="020F0502020204030204" pitchFamily="34" charset="0"/>
            </a:endParaRPr>
          </a:p>
        </p:txBody>
      </p:sp>
      <p:sp>
        <p:nvSpPr>
          <p:cNvPr id="30" name="Rectángulo 29">
            <a:extLst>
              <a:ext uri="{FF2B5EF4-FFF2-40B4-BE49-F238E27FC236}">
                <a16:creationId xmlns:a16="http://schemas.microsoft.com/office/drawing/2014/main" id="{B5F13F20-C4CC-F44A-8964-191E94BD2A9E}"/>
              </a:ext>
            </a:extLst>
          </p:cNvPr>
          <p:cNvSpPr/>
          <p:nvPr/>
        </p:nvSpPr>
        <p:spPr>
          <a:xfrm>
            <a:off x="3480976" y="1236663"/>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No hay restricción. Cualquier modo de transporte puede ser utilizado.</a:t>
            </a:r>
          </a:p>
        </p:txBody>
      </p:sp>
      <p:sp>
        <p:nvSpPr>
          <p:cNvPr id="31" name="Rectángulo 30">
            <a:extLst>
              <a:ext uri="{FF2B5EF4-FFF2-40B4-BE49-F238E27FC236}">
                <a16:creationId xmlns:a16="http://schemas.microsoft.com/office/drawing/2014/main" id="{D75AEE16-462D-1049-967B-AEAFEE0675B3}"/>
              </a:ext>
            </a:extLst>
          </p:cNvPr>
          <p:cNvSpPr/>
          <p:nvPr/>
        </p:nvSpPr>
        <p:spPr>
          <a:xfrm>
            <a:off x="6012229" y="1236663"/>
            <a:ext cx="2182048" cy="1255457"/>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Advertencia a los vendedores</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El vendedor es responsable de pagar los derechos de importación, y los impuestos aplicables. </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Este INCOTERM impone al vendedor el máximo nivel de obligaciones de las 11 reglas.</a:t>
            </a:r>
          </a:p>
        </p:txBody>
      </p:sp>
      <p:sp>
        <p:nvSpPr>
          <p:cNvPr id="32" name="Rectángulo 31">
            <a:extLst>
              <a:ext uri="{FF2B5EF4-FFF2-40B4-BE49-F238E27FC236}">
                <a16:creationId xmlns:a16="http://schemas.microsoft.com/office/drawing/2014/main" id="{6C2D4317-DA59-E649-9905-AC707483C850}"/>
              </a:ext>
            </a:extLst>
          </p:cNvPr>
          <p:cNvSpPr/>
          <p:nvPr/>
        </p:nvSpPr>
        <p:spPr>
          <a:xfrm>
            <a:off x="988441" y="2571773"/>
            <a:ext cx="2182048" cy="1337199"/>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Identificar el lugar o punto de entrega/destino con precisión</a:t>
            </a:r>
          </a:p>
          <a:p>
            <a:pPr marL="114300" lvl="1" indent="-114300" defTabSz="533400">
              <a:lnSpc>
                <a:spcPct val="90000"/>
              </a:lnSpc>
              <a:spcBef>
                <a:spcPct val="0"/>
              </a:spcBef>
              <a:spcAft>
                <a:spcPct val="15000"/>
              </a:spcAft>
              <a:buChar char="•"/>
            </a:pPr>
            <a:r>
              <a:rPr lang="es-PE" sz="700" dirty="0">
                <a:solidFill>
                  <a:srgbClr val="FFFFFF"/>
                </a:solidFill>
                <a:latin typeface="Calibri" panose="020F0502020204030204" pitchFamily="34" charset="0"/>
                <a:cs typeface="Arial" panose="020B0604020202020204" pitchFamily="34" charset="0"/>
              </a:rPr>
              <a:t>Se debe identificar con precisión el lugar o punto de entrega en el país de destino debido a:</a:t>
            </a:r>
          </a:p>
          <a:p>
            <a:pPr marL="182563" lvl="1" indent="-92075" defTabSz="533400">
              <a:lnSpc>
                <a:spcPct val="90000"/>
              </a:lnSpc>
              <a:spcBef>
                <a:spcPct val="0"/>
              </a:spcBef>
              <a:spcAft>
                <a:spcPct val="15000"/>
              </a:spcAft>
              <a:buChar char="•"/>
            </a:pPr>
            <a:r>
              <a:rPr lang="es-PE" sz="700" dirty="0">
                <a:solidFill>
                  <a:srgbClr val="FFFFFF"/>
                </a:solidFill>
                <a:latin typeface="Calibri" panose="020F0502020204030204" pitchFamily="34" charset="0"/>
                <a:cs typeface="Arial" panose="020B0604020202020204" pitchFamily="34" charset="0"/>
              </a:rPr>
              <a:t>Aquí se hará transferencia de riesgo de pérdida o daño de la carga y se definen los costos asumidos por el vendedor y el comprador.</a:t>
            </a:r>
          </a:p>
          <a:p>
            <a:pPr marL="182563" lvl="1" indent="-92075" defTabSz="533400">
              <a:lnSpc>
                <a:spcPct val="90000"/>
              </a:lnSpc>
              <a:spcBef>
                <a:spcPct val="0"/>
              </a:spcBef>
              <a:spcAft>
                <a:spcPct val="15000"/>
              </a:spcAft>
              <a:buChar char="•"/>
            </a:pPr>
            <a:r>
              <a:rPr lang="es-PE" sz="700" dirty="0">
                <a:solidFill>
                  <a:srgbClr val="FFFFFF"/>
                </a:solidFill>
                <a:latin typeface="Calibri" panose="020F0502020204030204" pitchFamily="34" charset="0"/>
                <a:cs typeface="Arial" panose="020B0604020202020204" pitchFamily="34" charset="0"/>
              </a:rPr>
              <a:t>Aquí culmina el servicio de transporte interno, costos de importación, impuestos y descarga en el país de destino asumido por el vendedor.</a:t>
            </a:r>
          </a:p>
        </p:txBody>
      </p:sp>
      <p:sp>
        <p:nvSpPr>
          <p:cNvPr id="33" name="Rectángulo 32">
            <a:extLst>
              <a:ext uri="{FF2B5EF4-FFF2-40B4-BE49-F238E27FC236}">
                <a16:creationId xmlns:a16="http://schemas.microsoft.com/office/drawing/2014/main" id="{55E5CFD6-98A7-0A46-A51C-92B67C9B2E67}"/>
              </a:ext>
            </a:extLst>
          </p:cNvPr>
          <p:cNvSpPr/>
          <p:nvPr/>
        </p:nvSpPr>
        <p:spPr>
          <a:xfrm>
            <a:off x="3480976" y="2571773"/>
            <a:ext cx="2182048" cy="1337199"/>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Costos de Descarga</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No se le exige al vendedor que descargue la mercancía del medio de transporte de llegada.</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Sin embargo, si el vendedor incurre en costos de descarga en el lugar de destino designado, no tiene derecho a recuperar estos del comprador a menos haya sido previamente acordado.</a:t>
            </a:r>
          </a:p>
        </p:txBody>
      </p:sp>
      <p:sp>
        <p:nvSpPr>
          <p:cNvPr id="34" name="Rectángulo 33">
            <a:extLst>
              <a:ext uri="{FF2B5EF4-FFF2-40B4-BE49-F238E27FC236}">
                <a16:creationId xmlns:a16="http://schemas.microsoft.com/office/drawing/2014/main" id="{902CF393-B91A-0F42-830F-EA1AE780C484}"/>
              </a:ext>
            </a:extLst>
          </p:cNvPr>
          <p:cNvSpPr/>
          <p:nvPr/>
        </p:nvSpPr>
        <p:spPr>
          <a:xfrm>
            <a:off x="6012229" y="2571773"/>
            <a:ext cx="2182048" cy="1337199"/>
          </a:xfrm>
          <a:prstGeom prst="rect">
            <a:avLst/>
          </a:prstGeom>
          <a:solidFill>
            <a:srgbClr val="00B1C2"/>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algn="l" defTabSz="4445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Despacho de exportación/importación </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realiza el despacho aduanero de exportación cuando es aplicable así como para la importación. Pagando así cualquier derecho de importación y tramite aduanero.</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importador no podrá solicitar beneficios postales ya que no es el que cumple con los deberes fiscales del embarque.</a:t>
            </a:r>
          </a:p>
        </p:txBody>
      </p:sp>
    </p:spTree>
    <p:extLst>
      <p:ext uri="{BB962C8B-B14F-4D97-AF65-F5344CB8AC3E}">
        <p14:creationId xmlns:p14="http://schemas.microsoft.com/office/powerpoint/2010/main" val="1266889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03238" y="912813"/>
            <a:ext cx="3889375" cy="2723823"/>
          </a:xfrm>
          <a:prstGeom prst="rect">
            <a:avLst/>
          </a:prstGeom>
          <a:noFill/>
        </p:spPr>
        <p:txBody>
          <a:bodyPr wrap="square" lIns="0" tIns="0" rIns="0" bIns="0" rtlCol="0">
            <a:spAutoFit/>
          </a:bodyPr>
          <a:lstStyle/>
          <a:p>
            <a:pPr>
              <a:spcAft>
                <a:spcPts val="600"/>
              </a:spcAft>
            </a:pPr>
            <a:r>
              <a:rPr lang="es-PE" sz="1600" b="1" cap="all" dirty="0">
                <a:solidFill>
                  <a:srgbClr val="FE7828"/>
                </a:solidFill>
              </a:rPr>
              <a:t>Reglas para transporte marítimo y vías navegables interiores (*):</a:t>
            </a:r>
            <a:endParaRPr lang="es-PE" sz="1400" dirty="0"/>
          </a:p>
          <a:p>
            <a:pPr marL="182563" indent="-182563">
              <a:buFont typeface="Arial" panose="020B0604020202020204" pitchFamily="34" charset="0"/>
              <a:buChar char="•"/>
            </a:pPr>
            <a:r>
              <a:rPr lang="es-PE" sz="1400" dirty="0"/>
              <a:t>Están diseñadas para ser utilizadas cuando el vendedor coloca la mercancía </a:t>
            </a:r>
            <a:r>
              <a:rPr lang="es-PE" sz="1400" b="1" dirty="0"/>
              <a:t>a bordo o al costado de un buque en un puerto marítimo o fluvial. </a:t>
            </a:r>
          </a:p>
          <a:p>
            <a:pPr marL="182563" indent="-182563">
              <a:buFont typeface="Arial" panose="020B0604020202020204" pitchFamily="34" charset="0"/>
              <a:buChar char="•"/>
            </a:pPr>
            <a:endParaRPr lang="es-PE" sz="1400" dirty="0"/>
          </a:p>
          <a:p>
            <a:pPr marL="182563" indent="-182563">
              <a:buFont typeface="Arial" panose="020B0604020202020204" pitchFamily="34" charset="0"/>
              <a:buChar char="•"/>
            </a:pPr>
            <a:r>
              <a:rPr lang="es-PE" sz="1400" dirty="0"/>
              <a:t>Es en este punto donde el vendedor entrega la mercancía al comprador.</a:t>
            </a:r>
          </a:p>
          <a:p>
            <a:pPr marL="182563" indent="-182563">
              <a:buFont typeface="Arial" panose="020B0604020202020204" pitchFamily="34" charset="0"/>
              <a:buChar char="•"/>
            </a:pPr>
            <a:endParaRPr lang="es-PE" sz="1400" dirty="0"/>
          </a:p>
          <a:p>
            <a:pPr marL="182563" indent="-182563">
              <a:buFont typeface="Arial" panose="020B0604020202020204" pitchFamily="34" charset="0"/>
              <a:buChar char="•"/>
            </a:pPr>
            <a:r>
              <a:rPr lang="es-PE" sz="1400" dirty="0"/>
              <a:t>Cuando se emplean estas reglas, </a:t>
            </a:r>
            <a:r>
              <a:rPr lang="es-PE" sz="1400" b="1" dirty="0"/>
              <a:t>el riesgo de pérdida o daño de la mercancía </a:t>
            </a:r>
            <a:r>
              <a:rPr lang="es-PE" sz="1400" dirty="0"/>
              <a:t>recae sobre los hombros del </a:t>
            </a:r>
            <a:r>
              <a:rPr lang="es-PE" sz="1400" b="1" u="sng" dirty="0"/>
              <a:t>comprador</a:t>
            </a:r>
            <a:r>
              <a:rPr lang="es-PE" sz="1400" dirty="0"/>
              <a:t> desde dicho puerto.</a:t>
            </a:r>
          </a:p>
        </p:txBody>
      </p:sp>
      <p:grpSp>
        <p:nvGrpSpPr>
          <p:cNvPr id="20" name="Grupo 19">
            <a:extLst>
              <a:ext uri="{FF2B5EF4-FFF2-40B4-BE49-F238E27FC236}">
                <a16:creationId xmlns:a16="http://schemas.microsoft.com/office/drawing/2014/main" id="{DF95D46A-D266-C846-AF15-DD8B54B4EA98}"/>
              </a:ext>
            </a:extLst>
          </p:cNvPr>
          <p:cNvGrpSpPr/>
          <p:nvPr/>
        </p:nvGrpSpPr>
        <p:grpSpPr>
          <a:xfrm>
            <a:off x="4711663" y="912813"/>
            <a:ext cx="3929099" cy="3993701"/>
            <a:chOff x="4673320" y="864791"/>
            <a:chExt cx="3929099" cy="3993701"/>
          </a:xfrm>
        </p:grpSpPr>
        <p:sp>
          <p:nvSpPr>
            <p:cNvPr id="11" name="Forma libre 10">
              <a:extLst>
                <a:ext uri="{FF2B5EF4-FFF2-40B4-BE49-F238E27FC236}">
                  <a16:creationId xmlns:a16="http://schemas.microsoft.com/office/drawing/2014/main" id="{BE596E32-369E-2640-B18E-39AEE4CDC72B}"/>
                </a:ext>
              </a:extLst>
            </p:cNvPr>
            <p:cNvSpPr/>
            <p:nvPr/>
          </p:nvSpPr>
          <p:spPr>
            <a:xfrm>
              <a:off x="5341274" y="1615919"/>
              <a:ext cx="2602318" cy="2602318"/>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chemeClr val="bg1">
                <a:lumMod val="85000"/>
              </a:schemeClr>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lvl="0" indent="0" algn="ctr" defTabSz="622300">
                <a:lnSpc>
                  <a:spcPct val="90000"/>
                </a:lnSpc>
                <a:spcBef>
                  <a:spcPct val="0"/>
                </a:spcBef>
                <a:spcAft>
                  <a:spcPct val="35000"/>
                </a:spcAft>
                <a:buNone/>
              </a:pPr>
              <a:r>
                <a:rPr lang="es-ES" sz="1300" b="1" dirty="0">
                  <a:solidFill>
                    <a:schemeClr val="tx1"/>
                  </a:solidFill>
                </a:rPr>
                <a:t>Reglas para </a:t>
              </a:r>
              <a:br>
                <a:rPr lang="es-ES" sz="1300" b="1" dirty="0">
                  <a:solidFill>
                    <a:schemeClr val="tx1"/>
                  </a:solidFill>
                </a:rPr>
              </a:br>
              <a:r>
                <a:rPr lang="es-ES" sz="1300" b="1" dirty="0">
                  <a:solidFill>
                    <a:schemeClr val="tx1"/>
                  </a:solidFill>
                </a:rPr>
                <a:t>transporte marítimo </a:t>
              </a:r>
              <a:br>
                <a:rPr lang="es-ES" sz="1300" b="1" dirty="0">
                  <a:solidFill>
                    <a:schemeClr val="tx1"/>
                  </a:solidFill>
                </a:rPr>
              </a:br>
              <a:r>
                <a:rPr lang="es-ES" sz="1300" b="1" dirty="0">
                  <a:solidFill>
                    <a:schemeClr val="tx1"/>
                  </a:solidFill>
                </a:rPr>
                <a:t>y vías navegables </a:t>
              </a:r>
              <a:br>
                <a:rPr lang="es-ES" sz="1300" b="1" dirty="0">
                  <a:solidFill>
                    <a:schemeClr val="tx1"/>
                  </a:solidFill>
                </a:rPr>
              </a:br>
              <a:r>
                <a:rPr lang="es-ES" sz="1300" b="1" dirty="0">
                  <a:solidFill>
                    <a:schemeClr val="tx1"/>
                  </a:solidFill>
                </a:rPr>
                <a:t>interiores</a:t>
              </a:r>
            </a:p>
          </p:txBody>
        </p:sp>
        <p:sp>
          <p:nvSpPr>
            <p:cNvPr id="12" name="Forma libre 11">
              <a:extLst>
                <a:ext uri="{FF2B5EF4-FFF2-40B4-BE49-F238E27FC236}">
                  <a16:creationId xmlns:a16="http://schemas.microsoft.com/office/drawing/2014/main" id="{63B1DE8A-12B5-4F40-B435-986D55439CAB}"/>
                </a:ext>
              </a:extLst>
            </p:cNvPr>
            <p:cNvSpPr/>
            <p:nvPr/>
          </p:nvSpPr>
          <p:spPr>
            <a:xfrm>
              <a:off x="6182645" y="864791"/>
              <a:ext cx="958320" cy="958320"/>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00B1C2"/>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800" dirty="0">
                <a:solidFill>
                  <a:schemeClr val="lt1"/>
                </a:solidFill>
              </a:endParaRPr>
            </a:p>
          </p:txBody>
        </p:sp>
        <p:sp>
          <p:nvSpPr>
            <p:cNvPr id="13" name="Forma libre 12">
              <a:extLst>
                <a:ext uri="{FF2B5EF4-FFF2-40B4-BE49-F238E27FC236}">
                  <a16:creationId xmlns:a16="http://schemas.microsoft.com/office/drawing/2014/main" id="{FF566AA0-F4D0-A249-8CE3-368A65D5C345}"/>
                </a:ext>
              </a:extLst>
            </p:cNvPr>
            <p:cNvSpPr/>
            <p:nvPr/>
          </p:nvSpPr>
          <p:spPr>
            <a:xfrm>
              <a:off x="6294007" y="3900172"/>
              <a:ext cx="958320" cy="958320"/>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EE4639"/>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endParaRPr lang="es-PE" b="1" kern="1200" dirty="0"/>
            </a:p>
          </p:txBody>
        </p:sp>
        <p:sp>
          <p:nvSpPr>
            <p:cNvPr id="14" name="Forma libre 13">
              <a:extLst>
                <a:ext uri="{FF2B5EF4-FFF2-40B4-BE49-F238E27FC236}">
                  <a16:creationId xmlns:a16="http://schemas.microsoft.com/office/drawing/2014/main" id="{CF93C1B2-9E58-8943-B51C-B9FEA9769387}"/>
                </a:ext>
              </a:extLst>
            </p:cNvPr>
            <p:cNvSpPr/>
            <p:nvPr/>
          </p:nvSpPr>
          <p:spPr>
            <a:xfrm>
              <a:off x="7644099" y="2417022"/>
              <a:ext cx="958320" cy="958320"/>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92C14E"/>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endParaRPr lang="es-PE" b="1" kern="1200" dirty="0"/>
            </a:p>
          </p:txBody>
        </p:sp>
        <p:sp>
          <p:nvSpPr>
            <p:cNvPr id="15" name="Forma libre 14">
              <a:extLst>
                <a:ext uri="{FF2B5EF4-FFF2-40B4-BE49-F238E27FC236}">
                  <a16:creationId xmlns:a16="http://schemas.microsoft.com/office/drawing/2014/main" id="{9837478B-341F-5845-AA90-CD80D93A64BC}"/>
                </a:ext>
              </a:extLst>
            </p:cNvPr>
            <p:cNvSpPr/>
            <p:nvPr/>
          </p:nvSpPr>
          <p:spPr>
            <a:xfrm>
              <a:off x="4673320" y="2425657"/>
              <a:ext cx="958320" cy="958320"/>
            </a:xfrm>
            <a:custGeom>
              <a:avLst/>
              <a:gdLst>
                <a:gd name="connsiteX0" fmla="*/ 0 w 1212087"/>
                <a:gd name="connsiteY0" fmla="*/ 606044 h 1212087"/>
                <a:gd name="connsiteX1" fmla="*/ 606044 w 1212087"/>
                <a:gd name="connsiteY1" fmla="*/ 0 h 1212087"/>
                <a:gd name="connsiteX2" fmla="*/ 1212088 w 1212087"/>
                <a:gd name="connsiteY2" fmla="*/ 606044 h 1212087"/>
                <a:gd name="connsiteX3" fmla="*/ 606044 w 1212087"/>
                <a:gd name="connsiteY3" fmla="*/ 1212088 h 1212087"/>
                <a:gd name="connsiteX4" fmla="*/ 0 w 1212087"/>
                <a:gd name="connsiteY4" fmla="*/ 606044 h 121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087" h="1212087">
                  <a:moveTo>
                    <a:pt x="0" y="606044"/>
                  </a:moveTo>
                  <a:cubicBezTo>
                    <a:pt x="0" y="271335"/>
                    <a:pt x="271335" y="0"/>
                    <a:pt x="606044" y="0"/>
                  </a:cubicBezTo>
                  <a:cubicBezTo>
                    <a:pt x="940753" y="0"/>
                    <a:pt x="1212088" y="271335"/>
                    <a:pt x="1212088" y="606044"/>
                  </a:cubicBezTo>
                  <a:cubicBezTo>
                    <a:pt x="1212088" y="940753"/>
                    <a:pt x="940753" y="1212088"/>
                    <a:pt x="606044" y="1212088"/>
                  </a:cubicBezTo>
                  <a:cubicBezTo>
                    <a:pt x="271335" y="1212088"/>
                    <a:pt x="0" y="940753"/>
                    <a:pt x="0" y="606044"/>
                  </a:cubicBezTo>
                  <a:close/>
                </a:path>
              </a:pathLst>
            </a:custGeom>
            <a:solidFill>
              <a:srgbClr val="FE7828"/>
            </a:solidFill>
            <a:ln>
              <a:noFill/>
            </a:ln>
            <a:scene3d>
              <a:camera prst="orthographicFront"/>
              <a:lightRig rig="flat" dir="t"/>
            </a:scene3d>
            <a:sp3d prstMaterial="plastic">
              <a:bevelB w="88900" h="31750" prst="angle"/>
            </a:sp3d>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95286" tIns="195286" rIns="195286" bIns="195286" numCol="1" spcCol="1270" anchor="ctr" anchorCtr="0">
              <a:noAutofit/>
            </a:bodyPr>
            <a:lstStyle/>
            <a:p>
              <a:pPr marL="0" lvl="0" indent="0" algn="ctr" defTabSz="622300">
                <a:lnSpc>
                  <a:spcPct val="90000"/>
                </a:lnSpc>
                <a:spcBef>
                  <a:spcPct val="0"/>
                </a:spcBef>
                <a:spcAft>
                  <a:spcPct val="35000"/>
                </a:spcAft>
                <a:buNone/>
              </a:pPr>
              <a:endParaRPr lang="es-PE" b="1" kern="1200" dirty="0"/>
            </a:p>
          </p:txBody>
        </p:sp>
        <p:sp>
          <p:nvSpPr>
            <p:cNvPr id="16" name="CuadroTexto 15">
              <a:extLst>
                <a:ext uri="{FF2B5EF4-FFF2-40B4-BE49-F238E27FC236}">
                  <a16:creationId xmlns:a16="http://schemas.microsoft.com/office/drawing/2014/main" id="{86F3EE69-8D7D-A44B-A55A-B5EFE66B7CFC}"/>
                </a:ext>
              </a:extLst>
            </p:cNvPr>
            <p:cNvSpPr txBox="1"/>
            <p:nvPr/>
          </p:nvSpPr>
          <p:spPr>
            <a:xfrm>
              <a:off x="6331735" y="1019679"/>
              <a:ext cx="707680" cy="695575"/>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FAS</a:t>
              </a: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FREE ALONGSIDE SHIP</a:t>
              </a: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FRANCO AL COSTADO DEL BUQUE</a:t>
              </a:r>
            </a:p>
          </p:txBody>
        </p:sp>
        <p:sp>
          <p:nvSpPr>
            <p:cNvPr id="17" name="CuadroTexto 16">
              <a:extLst>
                <a:ext uri="{FF2B5EF4-FFF2-40B4-BE49-F238E27FC236}">
                  <a16:creationId xmlns:a16="http://schemas.microsoft.com/office/drawing/2014/main" id="{E37450FA-FFCB-FA41-BC35-F483C16309F6}"/>
                </a:ext>
              </a:extLst>
            </p:cNvPr>
            <p:cNvSpPr txBox="1"/>
            <p:nvPr/>
          </p:nvSpPr>
          <p:spPr>
            <a:xfrm>
              <a:off x="7810246" y="2645344"/>
              <a:ext cx="707680" cy="501676"/>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FOB</a:t>
              </a: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FREE ON BOARD</a:t>
              </a: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FRANCO A BORDO</a:t>
              </a:r>
            </a:p>
          </p:txBody>
        </p:sp>
        <p:sp>
          <p:nvSpPr>
            <p:cNvPr id="18" name="CuadroTexto 17">
              <a:extLst>
                <a:ext uri="{FF2B5EF4-FFF2-40B4-BE49-F238E27FC236}">
                  <a16:creationId xmlns:a16="http://schemas.microsoft.com/office/drawing/2014/main" id="{E475C005-8259-EC41-A5F8-EFFFDF3A2A4E}"/>
                </a:ext>
              </a:extLst>
            </p:cNvPr>
            <p:cNvSpPr txBox="1"/>
            <p:nvPr/>
          </p:nvSpPr>
          <p:spPr>
            <a:xfrm>
              <a:off x="6460934" y="4099473"/>
              <a:ext cx="707680" cy="501676"/>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CFR</a:t>
              </a: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COST AND FREIGHT</a:t>
              </a:r>
            </a:p>
            <a:p>
              <a:pPr marL="88900" lvl="1" indent="-88900" defTabSz="622300">
                <a:lnSpc>
                  <a:spcPct val="90000"/>
                </a:lnSpc>
                <a:spcBef>
                  <a:spcPct val="0"/>
                </a:spcBef>
                <a:spcAft>
                  <a:spcPct val="35000"/>
                </a:spcAft>
                <a:buFont typeface="Arial" panose="020B0604020202020204" pitchFamily="34" charset="0"/>
                <a:buChar char="•"/>
              </a:pPr>
              <a:r>
                <a:rPr lang="es-PE" sz="700" dirty="0">
                  <a:solidFill>
                    <a:schemeClr val="bg1"/>
                  </a:solidFill>
                </a:rPr>
                <a:t>COSTO Y FLETE</a:t>
              </a:r>
            </a:p>
          </p:txBody>
        </p:sp>
        <p:sp>
          <p:nvSpPr>
            <p:cNvPr id="19" name="CuadroTexto 18">
              <a:extLst>
                <a:ext uri="{FF2B5EF4-FFF2-40B4-BE49-F238E27FC236}">
                  <a16:creationId xmlns:a16="http://schemas.microsoft.com/office/drawing/2014/main" id="{39DD95F7-FA8B-CF47-AF1F-FD079E44151B}"/>
                </a:ext>
              </a:extLst>
            </p:cNvPr>
            <p:cNvSpPr txBox="1"/>
            <p:nvPr/>
          </p:nvSpPr>
          <p:spPr>
            <a:xfrm>
              <a:off x="4844205" y="2592098"/>
              <a:ext cx="707680" cy="537840"/>
            </a:xfrm>
            <a:prstGeom prst="rect">
              <a:avLst/>
            </a:prstGeom>
            <a:noFill/>
          </p:spPr>
          <p:txBody>
            <a:bodyPr wrap="square" lIns="0" tIns="0" rIns="0" bIns="0">
              <a:spAutoFit/>
            </a:bodyPr>
            <a:lstStyle/>
            <a:p>
              <a:pPr marL="0" lvl="0" indent="0" defTabSz="622300">
                <a:lnSpc>
                  <a:spcPct val="90000"/>
                </a:lnSpc>
                <a:spcBef>
                  <a:spcPct val="0"/>
                </a:spcBef>
                <a:spcAft>
                  <a:spcPct val="35000"/>
                </a:spcAft>
                <a:buNone/>
              </a:pPr>
              <a:r>
                <a:rPr lang="es-PE" sz="900" b="1" kern="1200" dirty="0">
                  <a:solidFill>
                    <a:schemeClr val="bg1"/>
                  </a:solidFill>
                </a:rPr>
                <a:t>CIF</a:t>
              </a:r>
            </a:p>
            <a:p>
              <a:pPr marL="88900" lvl="1" indent="-88900" defTabSz="622300">
                <a:lnSpc>
                  <a:spcPct val="90000"/>
                </a:lnSpc>
                <a:spcBef>
                  <a:spcPct val="0"/>
                </a:spcBef>
                <a:spcAft>
                  <a:spcPct val="35000"/>
                </a:spcAft>
                <a:buFont typeface="Arial" panose="020B0604020202020204" pitchFamily="34" charset="0"/>
                <a:buChar char="•"/>
              </a:pPr>
              <a:r>
                <a:rPr lang="es-PE" sz="600" dirty="0">
                  <a:solidFill>
                    <a:schemeClr val="bg1"/>
                  </a:solidFill>
                </a:rPr>
                <a:t>COST, INSURANCE AND FREIGHT</a:t>
              </a:r>
            </a:p>
            <a:p>
              <a:pPr marL="88900" lvl="1" indent="-88900" defTabSz="622300">
                <a:lnSpc>
                  <a:spcPct val="90000"/>
                </a:lnSpc>
                <a:spcBef>
                  <a:spcPct val="0"/>
                </a:spcBef>
                <a:spcAft>
                  <a:spcPct val="35000"/>
                </a:spcAft>
                <a:buFont typeface="Arial" panose="020B0604020202020204" pitchFamily="34" charset="0"/>
                <a:buChar char="•"/>
              </a:pPr>
              <a:r>
                <a:rPr lang="es-PE" sz="600" dirty="0">
                  <a:solidFill>
                    <a:schemeClr val="bg1"/>
                  </a:solidFill>
                </a:rPr>
                <a:t>COSTO, SEGURO Y FLETE</a:t>
              </a:r>
            </a:p>
          </p:txBody>
        </p:sp>
      </p:grpSp>
      <p:sp>
        <p:nvSpPr>
          <p:cNvPr id="21" name="Rectangle 5">
            <a:extLst>
              <a:ext uri="{FF2B5EF4-FFF2-40B4-BE49-F238E27FC236}">
                <a16:creationId xmlns:a16="http://schemas.microsoft.com/office/drawing/2014/main" id="{5E6AD76D-8C8E-EE4E-AA29-62667F1DB86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Tree>
    <p:extLst>
      <p:ext uri="{BB962C8B-B14F-4D97-AF65-F5344CB8AC3E}">
        <p14:creationId xmlns:p14="http://schemas.microsoft.com/office/powerpoint/2010/main" val="3490559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5C4EB2DC-B7EE-D745-989B-94DA3C4018A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10" name="Rectángulo 9">
            <a:extLst>
              <a:ext uri="{FF2B5EF4-FFF2-40B4-BE49-F238E27FC236}">
                <a16:creationId xmlns:a16="http://schemas.microsoft.com/office/drawing/2014/main" id="{F211F507-4246-3F47-AEF0-F3C74608B364}"/>
              </a:ext>
            </a:extLst>
          </p:cNvPr>
          <p:cNvSpPr/>
          <p:nvPr/>
        </p:nvSpPr>
        <p:spPr>
          <a:xfrm>
            <a:off x="2040924" y="1239636"/>
            <a:ext cx="2378609"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El vendedor entrega la mercancía al comprador cuando la mercancía se coloca al costado del buque designado por el comprador en el puerto (de origen) también designado.</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 Al costado = muelle o barcaza</a:t>
            </a:r>
          </a:p>
        </p:txBody>
      </p:sp>
      <p:sp>
        <p:nvSpPr>
          <p:cNvPr id="11" name="object 7">
            <a:extLst>
              <a:ext uri="{FF2B5EF4-FFF2-40B4-BE49-F238E27FC236}">
                <a16:creationId xmlns:a16="http://schemas.microsoft.com/office/drawing/2014/main" id="{218ADA07-735F-4643-AEBC-74F05E06B4BE}"/>
              </a:ext>
            </a:extLst>
          </p:cNvPr>
          <p:cNvSpPr txBox="1"/>
          <p:nvPr/>
        </p:nvSpPr>
        <p:spPr>
          <a:xfrm>
            <a:off x="506413" y="748804"/>
            <a:ext cx="8169275" cy="400110"/>
          </a:xfrm>
          <a:prstGeom prst="rect">
            <a:avLst/>
          </a:prstGeom>
        </p:spPr>
        <p:txBody>
          <a:bodyPr vert="horz" wrap="square" lIns="0" tIns="0" rIns="0" bIns="0" rtlCol="0">
            <a:spAutoFit/>
          </a:bodyPr>
          <a:lstStyle/>
          <a:p>
            <a:pPr algn="ctr">
              <a:spcAft>
                <a:spcPts val="1200"/>
              </a:spcAft>
            </a:pPr>
            <a:r>
              <a:rPr lang="en-US" sz="1400" b="1" dirty="0">
                <a:solidFill>
                  <a:srgbClr val="7150A0"/>
                </a:solidFill>
                <a:latin typeface="Calibri" panose="020F0502020204030204" pitchFamily="34" charset="0"/>
                <a:cs typeface="Calibri" panose="020F0502020204030204" pitchFamily="34" charset="0"/>
              </a:rPr>
              <a:t>FAS – Free Alongside Ship</a:t>
            </a:r>
            <a:br>
              <a:rPr lang="es-PE" sz="1400" b="1" dirty="0">
                <a:solidFill>
                  <a:srgbClr val="7150A0"/>
                </a:solidFill>
                <a:effectLst/>
                <a:latin typeface="Calibri" panose="020F0502020204030204" pitchFamily="34" charset="0"/>
                <a:cs typeface="Calibri" panose="020F0502020204030204" pitchFamily="34" charset="0"/>
              </a:rPr>
            </a:br>
            <a:r>
              <a:rPr lang="es-PE" sz="1200" b="1" dirty="0">
                <a:solidFill>
                  <a:srgbClr val="7150A0"/>
                </a:solidFill>
                <a:latin typeface="Calibri" panose="020F0502020204030204" pitchFamily="34" charset="0"/>
                <a:cs typeface="Calibri" panose="020F0502020204030204" pitchFamily="34" charset="0"/>
              </a:rPr>
              <a:t>‘FRANCO AL COSTADO DEL BUQUE (INCLUIR EL PUERTO DE EMBARQUE DESIGNADO)’</a:t>
            </a:r>
            <a:endParaRPr lang="es-PE" sz="1200" dirty="0">
              <a:solidFill>
                <a:srgbClr val="7150A0"/>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031D45EF-31D2-B54F-AB0B-C829EC950649}"/>
              </a:ext>
            </a:extLst>
          </p:cNvPr>
          <p:cNvSpPr/>
          <p:nvPr/>
        </p:nvSpPr>
        <p:spPr>
          <a:xfrm>
            <a:off x="4727018" y="1239636"/>
            <a:ext cx="2473521"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Sólo ha de utilizarse para el transporte por mar o por vías navegables interiores cuando la intención de las partes es entregar la mercancía colocándola al </a:t>
            </a:r>
            <a:r>
              <a:rPr lang="es-PE" sz="900" u="sng" dirty="0">
                <a:solidFill>
                  <a:srgbClr val="FFFFFF"/>
                </a:solidFill>
                <a:latin typeface="Calibri" panose="020F0502020204030204" pitchFamily="34" charset="0"/>
                <a:cs typeface="Arial" panose="020B0604020202020204" pitchFamily="34" charset="0"/>
              </a:rPr>
              <a:t>costado del buque.</a:t>
            </a:r>
          </a:p>
        </p:txBody>
      </p:sp>
      <p:sp>
        <p:nvSpPr>
          <p:cNvPr id="13" name="Rectángulo 12">
            <a:extLst>
              <a:ext uri="{FF2B5EF4-FFF2-40B4-BE49-F238E27FC236}">
                <a16:creationId xmlns:a16="http://schemas.microsoft.com/office/drawing/2014/main" id="{62A90B71-0281-4B4B-93A1-A0F301FEA1A9}"/>
              </a:ext>
            </a:extLst>
          </p:cNvPr>
          <p:cNvSpPr/>
          <p:nvPr/>
        </p:nvSpPr>
        <p:spPr>
          <a:xfrm>
            <a:off x="2040925" y="2636436"/>
            <a:ext cx="2378609"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Identificar el punto de carga con precisión</a:t>
            </a:r>
          </a:p>
          <a:p>
            <a:pPr marL="88900" lvl="1" indent="-889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Es importante que el punto de carga en el puerto de embarque designado donde la mercancía ha de transferirse del muelle o la barcaza al buque ya que hasta este punto los costos son asumidos por el exportador.</a:t>
            </a:r>
          </a:p>
        </p:txBody>
      </p:sp>
      <p:sp>
        <p:nvSpPr>
          <p:cNvPr id="14" name="Rectángulo 13">
            <a:extLst>
              <a:ext uri="{FF2B5EF4-FFF2-40B4-BE49-F238E27FC236}">
                <a16:creationId xmlns:a16="http://schemas.microsoft.com/office/drawing/2014/main" id="{07DF552F-0802-2B4B-BB83-6CB3741C7BAB}"/>
              </a:ext>
            </a:extLst>
          </p:cNvPr>
          <p:cNvSpPr/>
          <p:nvPr/>
        </p:nvSpPr>
        <p:spPr>
          <a:xfrm>
            <a:off x="4730021" y="2636436"/>
            <a:ext cx="2473522"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Despacho de exportación/importación </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El vendedor despacha la mercancía para la exportación cuando sea aplicable.</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Sin embargo el vendedor no está obligado a despachar la mercancía para la importación si esta se encontrará en tránsito a su destino final a través de países terceros.</a:t>
            </a:r>
          </a:p>
        </p:txBody>
      </p:sp>
      <p:grpSp>
        <p:nvGrpSpPr>
          <p:cNvPr id="6" name="Grupo 5">
            <a:extLst>
              <a:ext uri="{FF2B5EF4-FFF2-40B4-BE49-F238E27FC236}">
                <a16:creationId xmlns:a16="http://schemas.microsoft.com/office/drawing/2014/main" id="{8BCDDD81-915D-0446-ADAC-7E9A5978AB8E}"/>
              </a:ext>
            </a:extLst>
          </p:cNvPr>
          <p:cNvGrpSpPr/>
          <p:nvPr/>
        </p:nvGrpSpPr>
        <p:grpSpPr>
          <a:xfrm>
            <a:off x="2487945" y="3938440"/>
            <a:ext cx="4206210" cy="1325547"/>
            <a:chOff x="2743396" y="3938440"/>
            <a:chExt cx="4206210" cy="1325547"/>
          </a:xfrm>
        </p:grpSpPr>
        <p:grpSp>
          <p:nvGrpSpPr>
            <p:cNvPr id="15" name="Grupo 14">
              <a:extLst>
                <a:ext uri="{FF2B5EF4-FFF2-40B4-BE49-F238E27FC236}">
                  <a16:creationId xmlns:a16="http://schemas.microsoft.com/office/drawing/2014/main" id="{FC799941-DF78-6046-9564-21AFA636211C}"/>
                </a:ext>
              </a:extLst>
            </p:cNvPr>
            <p:cNvGrpSpPr/>
            <p:nvPr/>
          </p:nvGrpSpPr>
          <p:grpSpPr>
            <a:xfrm>
              <a:off x="2743396" y="3938440"/>
              <a:ext cx="4206210" cy="1325547"/>
              <a:chOff x="2743396" y="4080089"/>
              <a:chExt cx="4206210" cy="1325547"/>
            </a:xfrm>
          </p:grpSpPr>
          <p:sp>
            <p:nvSpPr>
              <p:cNvPr id="16" name="CuadroTexto 15">
                <a:extLst>
                  <a:ext uri="{FF2B5EF4-FFF2-40B4-BE49-F238E27FC236}">
                    <a16:creationId xmlns:a16="http://schemas.microsoft.com/office/drawing/2014/main" id="{C2250BE8-8EF4-4A45-AED8-53DC64EBDDEF}"/>
                  </a:ext>
                </a:extLst>
              </p:cNvPr>
              <p:cNvSpPr txBox="1"/>
              <p:nvPr/>
            </p:nvSpPr>
            <p:spPr>
              <a:xfrm>
                <a:off x="3487230" y="4080089"/>
                <a:ext cx="607402" cy="161583"/>
              </a:xfrm>
              <a:prstGeom prst="rect">
                <a:avLst/>
              </a:prstGeom>
              <a:noFill/>
            </p:spPr>
            <p:txBody>
              <a:bodyPr wrap="square" lIns="0" tIns="0" rIns="0" bIns="0" rtlCol="0">
                <a:spAutoFit/>
              </a:bodyPr>
              <a:lstStyle/>
              <a:p>
                <a:pPr algn="ctr"/>
                <a:r>
                  <a:rPr lang="es-PE" sz="1050" dirty="0"/>
                  <a:t>Entrega</a:t>
                </a:r>
              </a:p>
            </p:txBody>
          </p:sp>
          <p:sp>
            <p:nvSpPr>
              <p:cNvPr id="19" name="Rectángulo 18">
                <a:extLst>
                  <a:ext uri="{FF2B5EF4-FFF2-40B4-BE49-F238E27FC236}">
                    <a16:creationId xmlns:a16="http://schemas.microsoft.com/office/drawing/2014/main" id="{CEA5F251-5FE3-F34C-B0EB-A29E1FA3EB8C}"/>
                  </a:ext>
                </a:extLst>
              </p:cNvPr>
              <p:cNvSpPr/>
              <p:nvPr/>
            </p:nvSpPr>
            <p:spPr>
              <a:xfrm>
                <a:off x="3132014" y="5091213"/>
                <a:ext cx="686735" cy="314423"/>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20" name="Conector recto de flecha 19">
                <a:extLst>
                  <a:ext uri="{FF2B5EF4-FFF2-40B4-BE49-F238E27FC236}">
                    <a16:creationId xmlns:a16="http://schemas.microsoft.com/office/drawing/2014/main" id="{EAAA5679-FEEC-0849-9D47-BB97E2E05379}"/>
                  </a:ext>
                </a:extLst>
              </p:cNvPr>
              <p:cNvCxnSpPr>
                <a:cxnSpLocks/>
              </p:cNvCxnSpPr>
              <p:nvPr/>
            </p:nvCxnSpPr>
            <p:spPr>
              <a:xfrm>
                <a:off x="3760111" y="4864543"/>
                <a:ext cx="2883307"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AB3E5A7D-C38D-4F44-8F1D-0EF184FB588A}"/>
                  </a:ext>
                </a:extLst>
              </p:cNvPr>
              <p:cNvCxnSpPr>
                <a:cxnSpLocks/>
              </p:cNvCxnSpPr>
              <p:nvPr/>
            </p:nvCxnSpPr>
            <p:spPr>
              <a:xfrm>
                <a:off x="3760111" y="4997767"/>
                <a:ext cx="2883307"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246AC8C6-A223-7E41-84A1-982533ED9662}"/>
                  </a:ext>
                </a:extLst>
              </p:cNvPr>
              <p:cNvCxnSpPr>
                <a:cxnSpLocks/>
              </p:cNvCxnSpPr>
              <p:nvPr/>
            </p:nvCxnSpPr>
            <p:spPr>
              <a:xfrm>
                <a:off x="3096936" y="4864543"/>
                <a:ext cx="693329"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D91A902A-BB7A-2D45-AE98-DABCDBDE188D}"/>
                  </a:ext>
                </a:extLst>
              </p:cNvPr>
              <p:cNvCxnSpPr>
                <a:cxnSpLocks/>
              </p:cNvCxnSpPr>
              <p:nvPr/>
            </p:nvCxnSpPr>
            <p:spPr>
              <a:xfrm>
                <a:off x="3096936" y="4991712"/>
                <a:ext cx="693329"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CuadroTexto 23">
                <a:extLst>
                  <a:ext uri="{FF2B5EF4-FFF2-40B4-BE49-F238E27FC236}">
                    <a16:creationId xmlns:a16="http://schemas.microsoft.com/office/drawing/2014/main" id="{220DF304-ACF6-CC46-9BE0-695DB4FAE0AE}"/>
                  </a:ext>
                </a:extLst>
              </p:cNvPr>
              <p:cNvSpPr txBox="1"/>
              <p:nvPr/>
            </p:nvSpPr>
            <p:spPr>
              <a:xfrm>
                <a:off x="2743396" y="4795668"/>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25" name="CuadroTexto 24">
                <a:extLst>
                  <a:ext uri="{FF2B5EF4-FFF2-40B4-BE49-F238E27FC236}">
                    <a16:creationId xmlns:a16="http://schemas.microsoft.com/office/drawing/2014/main" id="{E29E8EAF-E3A7-1543-B4EC-19B600E27948}"/>
                  </a:ext>
                </a:extLst>
              </p:cNvPr>
              <p:cNvSpPr txBox="1"/>
              <p:nvPr/>
            </p:nvSpPr>
            <p:spPr>
              <a:xfrm>
                <a:off x="2743396" y="4926098"/>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26" name="CuadroTexto 25">
                <a:extLst>
                  <a:ext uri="{FF2B5EF4-FFF2-40B4-BE49-F238E27FC236}">
                    <a16:creationId xmlns:a16="http://schemas.microsoft.com/office/drawing/2014/main" id="{171313DA-CC44-B346-93A5-E1B26D21724B}"/>
                  </a:ext>
                </a:extLst>
              </p:cNvPr>
              <p:cNvSpPr txBox="1"/>
              <p:nvPr/>
            </p:nvSpPr>
            <p:spPr>
              <a:xfrm>
                <a:off x="6656199" y="4795668"/>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27" name="CuadroTexto 26">
                <a:extLst>
                  <a:ext uri="{FF2B5EF4-FFF2-40B4-BE49-F238E27FC236}">
                    <a16:creationId xmlns:a16="http://schemas.microsoft.com/office/drawing/2014/main" id="{41DACF88-7A17-0D4F-8352-A28CB4BE19E0}"/>
                  </a:ext>
                </a:extLst>
              </p:cNvPr>
              <p:cNvSpPr txBox="1"/>
              <p:nvPr/>
            </p:nvSpPr>
            <p:spPr>
              <a:xfrm>
                <a:off x="6663154" y="4926098"/>
                <a:ext cx="286452" cy="123111"/>
              </a:xfrm>
              <a:prstGeom prst="rect">
                <a:avLst/>
              </a:prstGeom>
              <a:noFill/>
            </p:spPr>
            <p:txBody>
              <a:bodyPr wrap="square" lIns="0" tIns="0" rIns="0" bIns="0" rtlCol="0">
                <a:spAutoFit/>
              </a:bodyPr>
              <a:lstStyle/>
              <a:p>
                <a:r>
                  <a:rPr lang="es-PE" sz="800" b="1" dirty="0">
                    <a:solidFill>
                      <a:srgbClr val="FE7828"/>
                    </a:solidFill>
                  </a:rPr>
                  <a:t>RISKS</a:t>
                </a:r>
              </a:p>
            </p:txBody>
          </p:sp>
          <p:sp>
            <p:nvSpPr>
              <p:cNvPr id="28" name="Rectángulo 27">
                <a:extLst>
                  <a:ext uri="{FF2B5EF4-FFF2-40B4-BE49-F238E27FC236}">
                    <a16:creationId xmlns:a16="http://schemas.microsoft.com/office/drawing/2014/main" id="{C2CC9ACE-7754-B448-ACED-B20F3D605764}"/>
                  </a:ext>
                </a:extLst>
              </p:cNvPr>
              <p:cNvSpPr/>
              <p:nvPr/>
            </p:nvSpPr>
            <p:spPr>
              <a:xfrm>
                <a:off x="6152187" y="5089903"/>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29" name="Conector recto de flecha 28">
                <a:extLst>
                  <a:ext uri="{FF2B5EF4-FFF2-40B4-BE49-F238E27FC236}">
                    <a16:creationId xmlns:a16="http://schemas.microsoft.com/office/drawing/2014/main" id="{412A673C-9B40-8845-9293-02DF7EE7B01B}"/>
                  </a:ext>
                </a:extLst>
              </p:cNvPr>
              <p:cNvCxnSpPr>
                <a:cxnSpLocks/>
                <a:endCxn id="31" idx="0"/>
              </p:cNvCxnSpPr>
              <p:nvPr/>
            </p:nvCxnSpPr>
            <p:spPr>
              <a:xfrm flipH="1">
                <a:off x="3790265" y="4246751"/>
                <a:ext cx="5764" cy="316379"/>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onector recto 29">
                <a:extLst>
                  <a:ext uri="{FF2B5EF4-FFF2-40B4-BE49-F238E27FC236}">
                    <a16:creationId xmlns:a16="http://schemas.microsoft.com/office/drawing/2014/main" id="{C5245547-11E3-264C-9E28-FD05AF7734DB}"/>
                  </a:ext>
                </a:extLst>
              </p:cNvPr>
              <p:cNvCxnSpPr>
                <a:cxnSpLocks/>
              </p:cNvCxnSpPr>
              <p:nvPr/>
            </p:nvCxnSpPr>
            <p:spPr>
              <a:xfrm>
                <a:off x="2827979" y="4706154"/>
                <a:ext cx="1070626"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Rectángulo 30">
                <a:extLst>
                  <a:ext uri="{FF2B5EF4-FFF2-40B4-BE49-F238E27FC236}">
                    <a16:creationId xmlns:a16="http://schemas.microsoft.com/office/drawing/2014/main" id="{1858FC2A-32DB-7841-9213-29664B716EBB}"/>
                  </a:ext>
                </a:extLst>
              </p:cNvPr>
              <p:cNvSpPr/>
              <p:nvPr/>
            </p:nvSpPr>
            <p:spPr>
              <a:xfrm>
                <a:off x="3729249" y="4563130"/>
                <a:ext cx="122031" cy="1446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32" name="Conector recto 31">
                <a:extLst>
                  <a:ext uri="{FF2B5EF4-FFF2-40B4-BE49-F238E27FC236}">
                    <a16:creationId xmlns:a16="http://schemas.microsoft.com/office/drawing/2014/main" id="{FD7642F8-31CE-D047-9973-21C7FFE43716}"/>
                  </a:ext>
                </a:extLst>
              </p:cNvPr>
              <p:cNvCxnSpPr>
                <a:cxnSpLocks/>
              </p:cNvCxnSpPr>
              <p:nvPr/>
            </p:nvCxnSpPr>
            <p:spPr>
              <a:xfrm>
                <a:off x="3894505" y="4702054"/>
                <a:ext cx="55060" cy="89514"/>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3" name="Grupo 32">
                <a:extLst>
                  <a:ext uri="{FF2B5EF4-FFF2-40B4-BE49-F238E27FC236}">
                    <a16:creationId xmlns:a16="http://schemas.microsoft.com/office/drawing/2014/main" id="{104BD3D6-C752-E34D-AE70-BE082A0C0FB0}"/>
                  </a:ext>
                </a:extLst>
              </p:cNvPr>
              <p:cNvGrpSpPr/>
              <p:nvPr/>
            </p:nvGrpSpPr>
            <p:grpSpPr>
              <a:xfrm>
                <a:off x="3858158" y="4332135"/>
                <a:ext cx="317730" cy="461989"/>
                <a:chOff x="6882809" y="4272947"/>
                <a:chExt cx="317730" cy="461989"/>
              </a:xfrm>
            </p:grpSpPr>
            <p:pic>
              <p:nvPicPr>
                <p:cNvPr id="42" name="Imagen 41">
                  <a:extLst>
                    <a:ext uri="{FF2B5EF4-FFF2-40B4-BE49-F238E27FC236}">
                      <a16:creationId xmlns:a16="http://schemas.microsoft.com/office/drawing/2014/main" id="{FFA49826-518B-8445-A1F0-C3DAB181E8E6}"/>
                    </a:ext>
                  </a:extLst>
                </p:cNvPr>
                <p:cNvPicPr>
                  <a:picLocks noChangeAspect="1"/>
                </p:cNvPicPr>
                <p:nvPr/>
              </p:nvPicPr>
              <p:blipFill>
                <a:blip r:embed="rId3"/>
                <a:stretch>
                  <a:fillRect/>
                </a:stretch>
              </p:blipFill>
              <p:spPr>
                <a:xfrm>
                  <a:off x="6952689" y="4468173"/>
                  <a:ext cx="247850" cy="266763"/>
                </a:xfrm>
                <a:prstGeom prst="rect">
                  <a:avLst/>
                </a:prstGeom>
              </p:spPr>
            </p:pic>
            <p:sp>
              <p:nvSpPr>
                <p:cNvPr id="43" name="Rectángulo 42">
                  <a:extLst>
                    <a:ext uri="{FF2B5EF4-FFF2-40B4-BE49-F238E27FC236}">
                      <a16:creationId xmlns:a16="http://schemas.microsoft.com/office/drawing/2014/main" id="{5359605B-0082-A84D-BF6B-20484A018840}"/>
                    </a:ext>
                  </a:extLst>
                </p:cNvPr>
                <p:cNvSpPr/>
                <p:nvPr/>
              </p:nvSpPr>
              <p:spPr>
                <a:xfrm>
                  <a:off x="7061600" y="4501574"/>
                  <a:ext cx="127287" cy="111789"/>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44" name="Conector recto de flecha 43">
                  <a:extLst>
                    <a:ext uri="{FF2B5EF4-FFF2-40B4-BE49-F238E27FC236}">
                      <a16:creationId xmlns:a16="http://schemas.microsoft.com/office/drawing/2014/main" id="{57AE4FE4-51A8-834D-A5EA-68DF69D44224}"/>
                    </a:ext>
                  </a:extLst>
                </p:cNvPr>
                <p:cNvCxnSpPr>
                  <a:cxnSpLocks/>
                </p:cNvCxnSpPr>
                <p:nvPr/>
              </p:nvCxnSpPr>
              <p:spPr>
                <a:xfrm>
                  <a:off x="7073762" y="4272947"/>
                  <a:ext cx="0" cy="195226"/>
                </a:xfrm>
                <a:prstGeom prst="straightConnector1">
                  <a:avLst/>
                </a:prstGeom>
                <a:ln w="19050">
                  <a:solidFill>
                    <a:srgbClr val="FFC72C"/>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2C7AB20-B684-3545-9D8F-59E706825C83}"/>
                    </a:ext>
                  </a:extLst>
                </p:cNvPr>
                <p:cNvCxnSpPr>
                  <a:cxnSpLocks/>
                </p:cNvCxnSpPr>
                <p:nvPr/>
              </p:nvCxnSpPr>
              <p:spPr>
                <a:xfrm>
                  <a:off x="6882809" y="4418137"/>
                  <a:ext cx="185879" cy="0"/>
                </a:xfrm>
                <a:prstGeom prst="straightConnector1">
                  <a:avLst/>
                </a:prstGeom>
                <a:ln w="19050">
                  <a:solidFill>
                    <a:srgbClr val="FFC72C"/>
                  </a:solidFill>
                  <a:tailEnd type="none"/>
                </a:ln>
                <a:effectLst/>
              </p:spPr>
              <p:style>
                <a:lnRef idx="2">
                  <a:schemeClr val="accent1"/>
                </a:lnRef>
                <a:fillRef idx="0">
                  <a:schemeClr val="accent1"/>
                </a:fillRef>
                <a:effectRef idx="1">
                  <a:schemeClr val="accent1"/>
                </a:effectRef>
                <a:fontRef idx="minor">
                  <a:schemeClr val="tx1"/>
                </a:fontRef>
              </p:style>
            </p:cxnSp>
          </p:grpSp>
          <p:pic>
            <p:nvPicPr>
              <p:cNvPr id="34" name="Imagen 33">
                <a:extLst>
                  <a:ext uri="{FF2B5EF4-FFF2-40B4-BE49-F238E27FC236}">
                    <a16:creationId xmlns:a16="http://schemas.microsoft.com/office/drawing/2014/main" id="{91026EFC-4895-CE4A-A274-26FEF6EA6552}"/>
                  </a:ext>
                </a:extLst>
              </p:cNvPr>
              <p:cNvPicPr>
                <a:picLocks noChangeAspect="1"/>
              </p:cNvPicPr>
              <p:nvPr/>
            </p:nvPicPr>
            <p:blipFill rotWithShape="1">
              <a:blip r:embed="rId4"/>
              <a:srcRect t="3" r="44697" b="-5"/>
              <a:stretch/>
            </p:blipFill>
            <p:spPr>
              <a:xfrm>
                <a:off x="4175888" y="4708805"/>
                <a:ext cx="1407448" cy="45719"/>
              </a:xfrm>
              <a:prstGeom prst="rect">
                <a:avLst/>
              </a:prstGeom>
            </p:spPr>
          </p:pic>
          <p:cxnSp>
            <p:nvCxnSpPr>
              <p:cNvPr id="35" name="Conector recto 34">
                <a:extLst>
                  <a:ext uri="{FF2B5EF4-FFF2-40B4-BE49-F238E27FC236}">
                    <a16:creationId xmlns:a16="http://schemas.microsoft.com/office/drawing/2014/main" id="{8A9297BA-67A5-594D-8252-A407BB8FA381}"/>
                  </a:ext>
                </a:extLst>
              </p:cNvPr>
              <p:cNvCxnSpPr>
                <a:cxnSpLocks/>
              </p:cNvCxnSpPr>
              <p:nvPr/>
            </p:nvCxnSpPr>
            <p:spPr>
              <a:xfrm>
                <a:off x="5852182" y="4706154"/>
                <a:ext cx="1070626"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Conector recto 35">
                <a:extLst>
                  <a:ext uri="{FF2B5EF4-FFF2-40B4-BE49-F238E27FC236}">
                    <a16:creationId xmlns:a16="http://schemas.microsoft.com/office/drawing/2014/main" id="{EB982F8A-35F2-284A-BE26-FBD0D72BEA65}"/>
                  </a:ext>
                </a:extLst>
              </p:cNvPr>
              <p:cNvCxnSpPr>
                <a:cxnSpLocks/>
              </p:cNvCxnSpPr>
              <p:nvPr/>
            </p:nvCxnSpPr>
            <p:spPr>
              <a:xfrm flipH="1">
                <a:off x="5818961" y="4702054"/>
                <a:ext cx="35984" cy="89512"/>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 name="Grupo 36">
                <a:extLst>
                  <a:ext uri="{FF2B5EF4-FFF2-40B4-BE49-F238E27FC236}">
                    <a16:creationId xmlns:a16="http://schemas.microsoft.com/office/drawing/2014/main" id="{FAF188C5-1800-2740-A433-AD1A06D79BE7}"/>
                  </a:ext>
                </a:extLst>
              </p:cNvPr>
              <p:cNvGrpSpPr/>
              <p:nvPr/>
            </p:nvGrpSpPr>
            <p:grpSpPr>
              <a:xfrm>
                <a:off x="5584618" y="4332135"/>
                <a:ext cx="306952" cy="461989"/>
                <a:chOff x="6952689" y="4272947"/>
                <a:chExt cx="306952" cy="461989"/>
              </a:xfrm>
            </p:grpSpPr>
            <p:pic>
              <p:nvPicPr>
                <p:cNvPr id="38" name="Imagen 37">
                  <a:extLst>
                    <a:ext uri="{FF2B5EF4-FFF2-40B4-BE49-F238E27FC236}">
                      <a16:creationId xmlns:a16="http://schemas.microsoft.com/office/drawing/2014/main" id="{CDB234B8-D97B-A140-9ECD-0F104DCBDA49}"/>
                    </a:ext>
                  </a:extLst>
                </p:cNvPr>
                <p:cNvPicPr>
                  <a:picLocks noChangeAspect="1"/>
                </p:cNvPicPr>
                <p:nvPr/>
              </p:nvPicPr>
              <p:blipFill>
                <a:blip r:embed="rId3"/>
                <a:stretch>
                  <a:fillRect/>
                </a:stretch>
              </p:blipFill>
              <p:spPr>
                <a:xfrm>
                  <a:off x="6952689" y="4468173"/>
                  <a:ext cx="247850" cy="266763"/>
                </a:xfrm>
                <a:prstGeom prst="rect">
                  <a:avLst/>
                </a:prstGeom>
              </p:spPr>
            </p:pic>
            <p:sp>
              <p:nvSpPr>
                <p:cNvPr id="39" name="Rectángulo 38">
                  <a:extLst>
                    <a:ext uri="{FF2B5EF4-FFF2-40B4-BE49-F238E27FC236}">
                      <a16:creationId xmlns:a16="http://schemas.microsoft.com/office/drawing/2014/main" id="{4EEE2613-4C0A-264D-AFA7-78F7F1B77695}"/>
                    </a:ext>
                  </a:extLst>
                </p:cNvPr>
                <p:cNvSpPr/>
                <p:nvPr/>
              </p:nvSpPr>
              <p:spPr>
                <a:xfrm>
                  <a:off x="7061600" y="4501574"/>
                  <a:ext cx="127287" cy="111789"/>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40" name="Conector recto de flecha 39">
                  <a:extLst>
                    <a:ext uri="{FF2B5EF4-FFF2-40B4-BE49-F238E27FC236}">
                      <a16:creationId xmlns:a16="http://schemas.microsoft.com/office/drawing/2014/main" id="{5B1C920B-CB1E-6B48-BB8A-DE2137003984}"/>
                    </a:ext>
                  </a:extLst>
                </p:cNvPr>
                <p:cNvCxnSpPr>
                  <a:cxnSpLocks/>
                </p:cNvCxnSpPr>
                <p:nvPr/>
              </p:nvCxnSpPr>
              <p:spPr>
                <a:xfrm>
                  <a:off x="7073762" y="4272947"/>
                  <a:ext cx="0" cy="195226"/>
                </a:xfrm>
                <a:prstGeom prst="straightConnector1">
                  <a:avLst/>
                </a:prstGeom>
                <a:ln w="19050">
                  <a:solidFill>
                    <a:srgbClr val="FFC72C"/>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Conector recto de flecha 40">
                  <a:extLst>
                    <a:ext uri="{FF2B5EF4-FFF2-40B4-BE49-F238E27FC236}">
                      <a16:creationId xmlns:a16="http://schemas.microsoft.com/office/drawing/2014/main" id="{4EE2C62E-45EE-A24C-89DB-2D4342CFA410}"/>
                    </a:ext>
                  </a:extLst>
                </p:cNvPr>
                <p:cNvCxnSpPr>
                  <a:cxnSpLocks/>
                </p:cNvCxnSpPr>
                <p:nvPr/>
              </p:nvCxnSpPr>
              <p:spPr>
                <a:xfrm>
                  <a:off x="7073762" y="4418137"/>
                  <a:ext cx="185879" cy="0"/>
                </a:xfrm>
                <a:prstGeom prst="straightConnector1">
                  <a:avLst/>
                </a:prstGeom>
                <a:ln w="19050">
                  <a:solidFill>
                    <a:srgbClr val="FFC72C"/>
                  </a:solidFill>
                  <a:tailEnd type="none"/>
                </a:ln>
                <a:effectLst/>
              </p:spPr>
              <p:style>
                <a:lnRef idx="2">
                  <a:schemeClr val="accent1"/>
                </a:lnRef>
                <a:fillRef idx="0">
                  <a:schemeClr val="accent1"/>
                </a:fillRef>
                <a:effectRef idx="1">
                  <a:schemeClr val="accent1"/>
                </a:effectRef>
                <a:fontRef idx="minor">
                  <a:schemeClr val="tx1"/>
                </a:fontRef>
              </p:style>
            </p:cxnSp>
          </p:grpSp>
        </p:grpSp>
        <p:pic>
          <p:nvPicPr>
            <p:cNvPr id="46" name="Imagen 45">
              <a:extLst>
                <a:ext uri="{FF2B5EF4-FFF2-40B4-BE49-F238E27FC236}">
                  <a16:creationId xmlns:a16="http://schemas.microsoft.com/office/drawing/2014/main" id="{6D38C813-876E-B74D-8CCC-38BFC56DC7E4}"/>
                </a:ext>
              </a:extLst>
            </p:cNvPr>
            <p:cNvPicPr>
              <a:picLocks noChangeAspect="1"/>
            </p:cNvPicPr>
            <p:nvPr/>
          </p:nvPicPr>
          <p:blipFill>
            <a:blip r:embed="rId5"/>
            <a:stretch>
              <a:fillRect/>
            </a:stretch>
          </p:blipFill>
          <p:spPr>
            <a:xfrm>
              <a:off x="2825250" y="4096758"/>
              <a:ext cx="446797" cy="461527"/>
            </a:xfrm>
            <a:prstGeom prst="rect">
              <a:avLst/>
            </a:prstGeom>
          </p:spPr>
        </p:pic>
        <p:pic>
          <p:nvPicPr>
            <p:cNvPr id="47" name="Imagen 46">
              <a:extLst>
                <a:ext uri="{FF2B5EF4-FFF2-40B4-BE49-F238E27FC236}">
                  <a16:creationId xmlns:a16="http://schemas.microsoft.com/office/drawing/2014/main" id="{81334237-BF6F-944D-91B5-01354E3F09A5}"/>
                </a:ext>
              </a:extLst>
            </p:cNvPr>
            <p:cNvPicPr>
              <a:picLocks noChangeAspect="1"/>
            </p:cNvPicPr>
            <p:nvPr/>
          </p:nvPicPr>
          <p:blipFill>
            <a:blip r:embed="rId6"/>
            <a:stretch>
              <a:fillRect/>
            </a:stretch>
          </p:blipFill>
          <p:spPr>
            <a:xfrm>
              <a:off x="6476011" y="4098043"/>
              <a:ext cx="446797" cy="461527"/>
            </a:xfrm>
            <a:prstGeom prst="rect">
              <a:avLst/>
            </a:prstGeom>
          </p:spPr>
        </p:pic>
      </p:grpSp>
    </p:spTree>
    <p:extLst>
      <p:ext uri="{BB962C8B-B14F-4D97-AF65-F5344CB8AC3E}">
        <p14:creationId xmlns:p14="http://schemas.microsoft.com/office/powerpoint/2010/main" val="1408003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5B840D0E-997B-4449-9EAA-9F0B823CD9A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10" name="Rectángulo 9">
            <a:extLst>
              <a:ext uri="{FF2B5EF4-FFF2-40B4-BE49-F238E27FC236}">
                <a16:creationId xmlns:a16="http://schemas.microsoft.com/office/drawing/2014/main" id="{AE12316F-FB3E-8D45-9A12-2ADC6BAEF965}"/>
              </a:ext>
            </a:extLst>
          </p:cNvPr>
          <p:cNvSpPr/>
          <p:nvPr/>
        </p:nvSpPr>
        <p:spPr>
          <a:xfrm>
            <a:off x="809540" y="1992706"/>
            <a:ext cx="2378609" cy="1370688"/>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El vendedor entrega la mercancía al comprador a bordo del buque designado por el comprador en el puerto (de origen) también designado.</a:t>
            </a:r>
          </a:p>
        </p:txBody>
      </p:sp>
      <p:sp>
        <p:nvSpPr>
          <p:cNvPr id="11" name="object 7">
            <a:extLst>
              <a:ext uri="{FF2B5EF4-FFF2-40B4-BE49-F238E27FC236}">
                <a16:creationId xmlns:a16="http://schemas.microsoft.com/office/drawing/2014/main" id="{68138B4E-E9DE-6341-8461-0449FFDEEA84}"/>
              </a:ext>
            </a:extLst>
          </p:cNvPr>
          <p:cNvSpPr txBox="1"/>
          <p:nvPr/>
        </p:nvSpPr>
        <p:spPr>
          <a:xfrm>
            <a:off x="427074" y="750384"/>
            <a:ext cx="8278812" cy="400110"/>
          </a:xfrm>
          <a:prstGeom prst="rect">
            <a:avLst/>
          </a:prstGeom>
        </p:spPr>
        <p:txBody>
          <a:bodyPr vert="horz" wrap="square" lIns="0" tIns="0" rIns="0" bIns="0" rtlCol="0">
            <a:spAutoFit/>
          </a:bodyPr>
          <a:lstStyle/>
          <a:p>
            <a:pPr algn="ctr">
              <a:spcAft>
                <a:spcPts val="1200"/>
              </a:spcAft>
            </a:pPr>
            <a:r>
              <a:rPr lang="en-US" sz="1400" b="1" dirty="0">
                <a:solidFill>
                  <a:srgbClr val="FE7828"/>
                </a:solidFill>
                <a:latin typeface="Calibri" panose="020F0502020204030204" pitchFamily="34" charset="0"/>
                <a:cs typeface="Calibri" panose="020F0502020204030204" pitchFamily="34" charset="0"/>
              </a:rPr>
              <a:t>FOB – Free on Board</a:t>
            </a:r>
            <a:br>
              <a:rPr lang="es-PE" sz="1400" b="1" dirty="0">
                <a:solidFill>
                  <a:srgbClr val="FE7828"/>
                </a:solidFill>
                <a:effectLst/>
                <a:latin typeface="Calibri" panose="020F0502020204030204" pitchFamily="34" charset="0"/>
                <a:cs typeface="Calibri" panose="020F0502020204030204" pitchFamily="34" charset="0"/>
              </a:rPr>
            </a:br>
            <a:r>
              <a:rPr lang="es-PE" sz="1200" b="1" dirty="0">
                <a:solidFill>
                  <a:srgbClr val="FE7828"/>
                </a:solidFill>
                <a:latin typeface="Calibri" panose="020F0502020204030204" pitchFamily="34" charset="0"/>
                <a:cs typeface="Calibri" panose="020F0502020204030204" pitchFamily="34" charset="0"/>
              </a:rPr>
              <a:t>‘FRANCO A BORDO (INCLUIR EL PUERTO DE EMBARQUE DESIGNADO)’</a:t>
            </a:r>
            <a:endParaRPr lang="es-PE" sz="1200" dirty="0">
              <a:solidFill>
                <a:srgbClr val="FE7828"/>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BC0CB293-C9E4-5C48-8CD2-4067FD2348C1}"/>
              </a:ext>
            </a:extLst>
          </p:cNvPr>
          <p:cNvSpPr/>
          <p:nvPr/>
        </p:nvSpPr>
        <p:spPr>
          <a:xfrm>
            <a:off x="3358947" y="1992706"/>
            <a:ext cx="2473521" cy="1370689"/>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Sólo ha de utilizarse para el transporte por mar o por vías navegables interiores cuando la intención de las partes es entregar la mercancía colocándola a bordo de un buque.</a:t>
            </a:r>
          </a:p>
        </p:txBody>
      </p:sp>
      <p:sp>
        <p:nvSpPr>
          <p:cNvPr id="13" name="Rectángulo 12">
            <a:extLst>
              <a:ext uri="{FF2B5EF4-FFF2-40B4-BE49-F238E27FC236}">
                <a16:creationId xmlns:a16="http://schemas.microsoft.com/office/drawing/2014/main" id="{73A0AEF6-55C3-BE44-A578-8ED51EF23DFC}"/>
              </a:ext>
            </a:extLst>
          </p:cNvPr>
          <p:cNvSpPr/>
          <p:nvPr/>
        </p:nvSpPr>
        <p:spPr>
          <a:xfrm>
            <a:off x="6003266" y="1992705"/>
            <a:ext cx="2378609" cy="1370690"/>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Despacho de exportación/importación </a:t>
            </a:r>
          </a:p>
          <a:p>
            <a:pPr marL="88900" lvl="1" indent="-889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El vendedor despacha la mercancía para la exportación cuando sea aplicable.</a:t>
            </a:r>
          </a:p>
          <a:p>
            <a:pPr marL="88900" lvl="1" indent="-889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Sin embargo el vendedor no está obligado a despachar la mercancía para la importación si esta se encontrará en tránsito a su destino final a través de países terceros.</a:t>
            </a:r>
          </a:p>
        </p:txBody>
      </p:sp>
      <p:grpSp>
        <p:nvGrpSpPr>
          <p:cNvPr id="44" name="Grupo 43">
            <a:extLst>
              <a:ext uri="{FF2B5EF4-FFF2-40B4-BE49-F238E27FC236}">
                <a16:creationId xmlns:a16="http://schemas.microsoft.com/office/drawing/2014/main" id="{B278C1B7-D2E6-CF41-AAD9-5531BF6B525F}"/>
              </a:ext>
            </a:extLst>
          </p:cNvPr>
          <p:cNvGrpSpPr/>
          <p:nvPr/>
        </p:nvGrpSpPr>
        <p:grpSpPr>
          <a:xfrm>
            <a:off x="2487945" y="3785231"/>
            <a:ext cx="4206210" cy="1364838"/>
            <a:chOff x="2743396" y="3899149"/>
            <a:chExt cx="4206210" cy="1364838"/>
          </a:xfrm>
        </p:grpSpPr>
        <p:grpSp>
          <p:nvGrpSpPr>
            <p:cNvPr id="45" name="Grupo 44">
              <a:extLst>
                <a:ext uri="{FF2B5EF4-FFF2-40B4-BE49-F238E27FC236}">
                  <a16:creationId xmlns:a16="http://schemas.microsoft.com/office/drawing/2014/main" id="{D884315C-16A2-5E48-93C0-2E782DFE2119}"/>
                </a:ext>
              </a:extLst>
            </p:cNvPr>
            <p:cNvGrpSpPr/>
            <p:nvPr/>
          </p:nvGrpSpPr>
          <p:grpSpPr>
            <a:xfrm>
              <a:off x="2743396" y="3899149"/>
              <a:ext cx="4206210" cy="1364838"/>
              <a:chOff x="2743396" y="4040798"/>
              <a:chExt cx="4206210" cy="1364838"/>
            </a:xfrm>
          </p:grpSpPr>
          <p:sp>
            <p:nvSpPr>
              <p:cNvPr id="48" name="CuadroTexto 47">
                <a:extLst>
                  <a:ext uri="{FF2B5EF4-FFF2-40B4-BE49-F238E27FC236}">
                    <a16:creationId xmlns:a16="http://schemas.microsoft.com/office/drawing/2014/main" id="{46B755C4-4636-8B4B-A209-878F5553FC5F}"/>
                  </a:ext>
                </a:extLst>
              </p:cNvPr>
              <p:cNvSpPr txBox="1"/>
              <p:nvPr/>
            </p:nvSpPr>
            <p:spPr>
              <a:xfrm>
                <a:off x="3790265" y="4040798"/>
                <a:ext cx="607402" cy="161583"/>
              </a:xfrm>
              <a:prstGeom prst="rect">
                <a:avLst/>
              </a:prstGeom>
              <a:noFill/>
            </p:spPr>
            <p:txBody>
              <a:bodyPr wrap="square" lIns="0" tIns="0" rIns="0" bIns="0" rtlCol="0">
                <a:spAutoFit/>
              </a:bodyPr>
              <a:lstStyle/>
              <a:p>
                <a:pPr algn="ctr"/>
                <a:r>
                  <a:rPr lang="es-PE" sz="1050" dirty="0"/>
                  <a:t>Entrega</a:t>
                </a:r>
              </a:p>
            </p:txBody>
          </p:sp>
          <p:sp>
            <p:nvSpPr>
              <p:cNvPr id="49" name="Rectángulo 48">
                <a:extLst>
                  <a:ext uri="{FF2B5EF4-FFF2-40B4-BE49-F238E27FC236}">
                    <a16:creationId xmlns:a16="http://schemas.microsoft.com/office/drawing/2014/main" id="{237CBF02-92B7-5247-BE76-F5C832D2B398}"/>
                  </a:ext>
                </a:extLst>
              </p:cNvPr>
              <p:cNvSpPr/>
              <p:nvPr/>
            </p:nvSpPr>
            <p:spPr>
              <a:xfrm>
                <a:off x="3132014" y="5091213"/>
                <a:ext cx="686735" cy="314423"/>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50" name="Conector recto de flecha 49">
                <a:extLst>
                  <a:ext uri="{FF2B5EF4-FFF2-40B4-BE49-F238E27FC236}">
                    <a16:creationId xmlns:a16="http://schemas.microsoft.com/office/drawing/2014/main" id="{7E0763EF-E67C-4F43-9D89-83846FE6A279}"/>
                  </a:ext>
                </a:extLst>
              </p:cNvPr>
              <p:cNvCxnSpPr>
                <a:cxnSpLocks/>
              </p:cNvCxnSpPr>
              <p:nvPr/>
            </p:nvCxnSpPr>
            <p:spPr>
              <a:xfrm>
                <a:off x="4170229" y="4864543"/>
                <a:ext cx="2473189"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B35EECAA-361C-254A-8379-3ED366D45BEC}"/>
                  </a:ext>
                </a:extLst>
              </p:cNvPr>
              <p:cNvCxnSpPr>
                <a:cxnSpLocks/>
              </p:cNvCxnSpPr>
              <p:nvPr/>
            </p:nvCxnSpPr>
            <p:spPr>
              <a:xfrm>
                <a:off x="4170229" y="4997767"/>
                <a:ext cx="2473189"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a:extLst>
                  <a:ext uri="{FF2B5EF4-FFF2-40B4-BE49-F238E27FC236}">
                    <a16:creationId xmlns:a16="http://schemas.microsoft.com/office/drawing/2014/main" id="{6EAD81B5-6C4C-374F-9BEA-5A9E21791768}"/>
                  </a:ext>
                </a:extLst>
              </p:cNvPr>
              <p:cNvCxnSpPr>
                <a:cxnSpLocks/>
              </p:cNvCxnSpPr>
              <p:nvPr/>
            </p:nvCxnSpPr>
            <p:spPr>
              <a:xfrm>
                <a:off x="3096936" y="4864543"/>
                <a:ext cx="1073293"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a:extLst>
                  <a:ext uri="{FF2B5EF4-FFF2-40B4-BE49-F238E27FC236}">
                    <a16:creationId xmlns:a16="http://schemas.microsoft.com/office/drawing/2014/main" id="{6BF73094-02D9-D440-84BD-3070609FFC47}"/>
                  </a:ext>
                </a:extLst>
              </p:cNvPr>
              <p:cNvCxnSpPr>
                <a:cxnSpLocks/>
              </p:cNvCxnSpPr>
              <p:nvPr/>
            </p:nvCxnSpPr>
            <p:spPr>
              <a:xfrm>
                <a:off x="3096936" y="4991712"/>
                <a:ext cx="1073293"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CuadroTexto 53">
                <a:extLst>
                  <a:ext uri="{FF2B5EF4-FFF2-40B4-BE49-F238E27FC236}">
                    <a16:creationId xmlns:a16="http://schemas.microsoft.com/office/drawing/2014/main" id="{340FA480-7BFA-F744-916A-D2509675B601}"/>
                  </a:ext>
                </a:extLst>
              </p:cNvPr>
              <p:cNvSpPr txBox="1"/>
              <p:nvPr/>
            </p:nvSpPr>
            <p:spPr>
              <a:xfrm>
                <a:off x="2743396" y="4795668"/>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55" name="CuadroTexto 54">
                <a:extLst>
                  <a:ext uri="{FF2B5EF4-FFF2-40B4-BE49-F238E27FC236}">
                    <a16:creationId xmlns:a16="http://schemas.microsoft.com/office/drawing/2014/main" id="{76EE90D4-9092-9742-8C38-BBB3CF429730}"/>
                  </a:ext>
                </a:extLst>
              </p:cNvPr>
              <p:cNvSpPr txBox="1"/>
              <p:nvPr/>
            </p:nvSpPr>
            <p:spPr>
              <a:xfrm>
                <a:off x="2743396" y="4926098"/>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56" name="CuadroTexto 55">
                <a:extLst>
                  <a:ext uri="{FF2B5EF4-FFF2-40B4-BE49-F238E27FC236}">
                    <a16:creationId xmlns:a16="http://schemas.microsoft.com/office/drawing/2014/main" id="{49A2FADF-C356-714D-B3F5-814DEC1E4D24}"/>
                  </a:ext>
                </a:extLst>
              </p:cNvPr>
              <p:cNvSpPr txBox="1"/>
              <p:nvPr/>
            </p:nvSpPr>
            <p:spPr>
              <a:xfrm>
                <a:off x="6656199" y="4795668"/>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57" name="CuadroTexto 56">
                <a:extLst>
                  <a:ext uri="{FF2B5EF4-FFF2-40B4-BE49-F238E27FC236}">
                    <a16:creationId xmlns:a16="http://schemas.microsoft.com/office/drawing/2014/main" id="{556FCFC4-0831-4049-811B-BC355669B11C}"/>
                  </a:ext>
                </a:extLst>
              </p:cNvPr>
              <p:cNvSpPr txBox="1"/>
              <p:nvPr/>
            </p:nvSpPr>
            <p:spPr>
              <a:xfrm>
                <a:off x="6663154" y="4926098"/>
                <a:ext cx="286452" cy="123111"/>
              </a:xfrm>
              <a:prstGeom prst="rect">
                <a:avLst/>
              </a:prstGeom>
              <a:noFill/>
            </p:spPr>
            <p:txBody>
              <a:bodyPr wrap="square" lIns="0" tIns="0" rIns="0" bIns="0" rtlCol="0">
                <a:spAutoFit/>
              </a:bodyPr>
              <a:lstStyle/>
              <a:p>
                <a:r>
                  <a:rPr lang="es-PE" sz="800" b="1" dirty="0">
                    <a:solidFill>
                      <a:srgbClr val="FE7828"/>
                    </a:solidFill>
                  </a:rPr>
                  <a:t>RISKS</a:t>
                </a:r>
              </a:p>
            </p:txBody>
          </p:sp>
          <p:sp>
            <p:nvSpPr>
              <p:cNvPr id="58" name="Rectángulo 57">
                <a:extLst>
                  <a:ext uri="{FF2B5EF4-FFF2-40B4-BE49-F238E27FC236}">
                    <a16:creationId xmlns:a16="http://schemas.microsoft.com/office/drawing/2014/main" id="{8C512285-6C8A-834B-B76F-29884568B0FC}"/>
                  </a:ext>
                </a:extLst>
              </p:cNvPr>
              <p:cNvSpPr/>
              <p:nvPr/>
            </p:nvSpPr>
            <p:spPr>
              <a:xfrm>
                <a:off x="6152187" y="5089903"/>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59" name="Conector recto de flecha 58">
                <a:extLst>
                  <a:ext uri="{FF2B5EF4-FFF2-40B4-BE49-F238E27FC236}">
                    <a16:creationId xmlns:a16="http://schemas.microsoft.com/office/drawing/2014/main" id="{54F9E932-BC3E-E549-A98A-577793C47EB4}"/>
                  </a:ext>
                </a:extLst>
              </p:cNvPr>
              <p:cNvCxnSpPr>
                <a:cxnSpLocks/>
                <a:endCxn id="61" idx="0"/>
              </p:cNvCxnSpPr>
              <p:nvPr/>
            </p:nvCxnSpPr>
            <p:spPr>
              <a:xfrm>
                <a:off x="4097697" y="4212311"/>
                <a:ext cx="2876" cy="335434"/>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ector recto 59">
                <a:extLst>
                  <a:ext uri="{FF2B5EF4-FFF2-40B4-BE49-F238E27FC236}">
                    <a16:creationId xmlns:a16="http://schemas.microsoft.com/office/drawing/2014/main" id="{AF50820F-05DE-2846-8971-76DC9F37BBBA}"/>
                  </a:ext>
                </a:extLst>
              </p:cNvPr>
              <p:cNvCxnSpPr>
                <a:cxnSpLocks/>
              </p:cNvCxnSpPr>
              <p:nvPr/>
            </p:nvCxnSpPr>
            <p:spPr>
              <a:xfrm>
                <a:off x="2827979" y="4706154"/>
                <a:ext cx="1070626"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a:extLst>
                  <a:ext uri="{FF2B5EF4-FFF2-40B4-BE49-F238E27FC236}">
                    <a16:creationId xmlns:a16="http://schemas.microsoft.com/office/drawing/2014/main" id="{64B553DE-B2DA-9B4C-9FAB-920E31C9ABA0}"/>
                  </a:ext>
                </a:extLst>
              </p:cNvPr>
              <p:cNvCxnSpPr>
                <a:cxnSpLocks/>
              </p:cNvCxnSpPr>
              <p:nvPr/>
            </p:nvCxnSpPr>
            <p:spPr>
              <a:xfrm>
                <a:off x="3894505" y="4702054"/>
                <a:ext cx="55060" cy="89514"/>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 name="Grupo 62">
                <a:extLst>
                  <a:ext uri="{FF2B5EF4-FFF2-40B4-BE49-F238E27FC236}">
                    <a16:creationId xmlns:a16="http://schemas.microsoft.com/office/drawing/2014/main" id="{E41B5C30-82EF-D846-ABB3-B3066C553D5F}"/>
                  </a:ext>
                </a:extLst>
              </p:cNvPr>
              <p:cNvGrpSpPr/>
              <p:nvPr/>
            </p:nvGrpSpPr>
            <p:grpSpPr>
              <a:xfrm>
                <a:off x="3858158" y="4332135"/>
                <a:ext cx="317730" cy="461989"/>
                <a:chOff x="6882809" y="4272947"/>
                <a:chExt cx="317730" cy="461989"/>
              </a:xfrm>
            </p:grpSpPr>
            <p:pic>
              <p:nvPicPr>
                <p:cNvPr id="72" name="Imagen 71">
                  <a:extLst>
                    <a:ext uri="{FF2B5EF4-FFF2-40B4-BE49-F238E27FC236}">
                      <a16:creationId xmlns:a16="http://schemas.microsoft.com/office/drawing/2014/main" id="{F0C5D813-625D-2143-ABBD-5A1D3003B181}"/>
                    </a:ext>
                  </a:extLst>
                </p:cNvPr>
                <p:cNvPicPr>
                  <a:picLocks noChangeAspect="1"/>
                </p:cNvPicPr>
                <p:nvPr/>
              </p:nvPicPr>
              <p:blipFill>
                <a:blip r:embed="rId3"/>
                <a:stretch>
                  <a:fillRect/>
                </a:stretch>
              </p:blipFill>
              <p:spPr>
                <a:xfrm>
                  <a:off x="6952689" y="4468173"/>
                  <a:ext cx="247850" cy="266763"/>
                </a:xfrm>
                <a:prstGeom prst="rect">
                  <a:avLst/>
                </a:prstGeom>
              </p:spPr>
            </p:pic>
            <p:cxnSp>
              <p:nvCxnSpPr>
                <p:cNvPr id="74" name="Conector recto de flecha 73">
                  <a:extLst>
                    <a:ext uri="{FF2B5EF4-FFF2-40B4-BE49-F238E27FC236}">
                      <a16:creationId xmlns:a16="http://schemas.microsoft.com/office/drawing/2014/main" id="{C1C27122-3F8B-A346-8E91-323AFF6F62F1}"/>
                    </a:ext>
                  </a:extLst>
                </p:cNvPr>
                <p:cNvCxnSpPr>
                  <a:cxnSpLocks/>
                </p:cNvCxnSpPr>
                <p:nvPr/>
              </p:nvCxnSpPr>
              <p:spPr>
                <a:xfrm>
                  <a:off x="7073762" y="4272947"/>
                  <a:ext cx="0" cy="195226"/>
                </a:xfrm>
                <a:prstGeom prst="straightConnector1">
                  <a:avLst/>
                </a:prstGeom>
                <a:ln w="19050">
                  <a:solidFill>
                    <a:srgbClr val="FFC72C"/>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5" name="Conector recto de flecha 74">
                  <a:extLst>
                    <a:ext uri="{FF2B5EF4-FFF2-40B4-BE49-F238E27FC236}">
                      <a16:creationId xmlns:a16="http://schemas.microsoft.com/office/drawing/2014/main" id="{23341BAB-61E0-3E42-A8F9-DFFED9F8BBA3}"/>
                    </a:ext>
                  </a:extLst>
                </p:cNvPr>
                <p:cNvCxnSpPr>
                  <a:cxnSpLocks/>
                </p:cNvCxnSpPr>
                <p:nvPr/>
              </p:nvCxnSpPr>
              <p:spPr>
                <a:xfrm>
                  <a:off x="6882809" y="4418137"/>
                  <a:ext cx="185879" cy="0"/>
                </a:xfrm>
                <a:prstGeom prst="straightConnector1">
                  <a:avLst/>
                </a:prstGeom>
                <a:ln w="19050">
                  <a:solidFill>
                    <a:srgbClr val="FFC72C"/>
                  </a:solidFill>
                  <a:tailEnd type="none"/>
                </a:ln>
                <a:effectLst/>
              </p:spPr>
              <p:style>
                <a:lnRef idx="2">
                  <a:schemeClr val="accent1"/>
                </a:lnRef>
                <a:fillRef idx="0">
                  <a:schemeClr val="accent1"/>
                </a:fillRef>
                <a:effectRef idx="1">
                  <a:schemeClr val="accent1"/>
                </a:effectRef>
                <a:fontRef idx="minor">
                  <a:schemeClr val="tx1"/>
                </a:fontRef>
              </p:style>
            </p:cxnSp>
          </p:grpSp>
          <p:pic>
            <p:nvPicPr>
              <p:cNvPr id="64" name="Imagen 63">
                <a:extLst>
                  <a:ext uri="{FF2B5EF4-FFF2-40B4-BE49-F238E27FC236}">
                    <a16:creationId xmlns:a16="http://schemas.microsoft.com/office/drawing/2014/main" id="{DC04AC38-6B9A-E84C-A239-193F494C88FC}"/>
                  </a:ext>
                </a:extLst>
              </p:cNvPr>
              <p:cNvPicPr>
                <a:picLocks noChangeAspect="1"/>
              </p:cNvPicPr>
              <p:nvPr/>
            </p:nvPicPr>
            <p:blipFill rotWithShape="1">
              <a:blip r:embed="rId4"/>
              <a:srcRect t="3" r="44697" b="-5"/>
              <a:stretch/>
            </p:blipFill>
            <p:spPr>
              <a:xfrm>
                <a:off x="4175888" y="4708805"/>
                <a:ext cx="1407448" cy="45719"/>
              </a:xfrm>
              <a:prstGeom prst="rect">
                <a:avLst/>
              </a:prstGeom>
            </p:spPr>
          </p:pic>
          <p:cxnSp>
            <p:nvCxnSpPr>
              <p:cNvPr id="65" name="Conector recto 64">
                <a:extLst>
                  <a:ext uri="{FF2B5EF4-FFF2-40B4-BE49-F238E27FC236}">
                    <a16:creationId xmlns:a16="http://schemas.microsoft.com/office/drawing/2014/main" id="{35386400-584A-304A-9338-64650E208F07}"/>
                  </a:ext>
                </a:extLst>
              </p:cNvPr>
              <p:cNvCxnSpPr>
                <a:cxnSpLocks/>
              </p:cNvCxnSpPr>
              <p:nvPr/>
            </p:nvCxnSpPr>
            <p:spPr>
              <a:xfrm>
                <a:off x="5852182" y="4706154"/>
                <a:ext cx="1070626"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a:extLst>
                  <a:ext uri="{FF2B5EF4-FFF2-40B4-BE49-F238E27FC236}">
                    <a16:creationId xmlns:a16="http://schemas.microsoft.com/office/drawing/2014/main" id="{552101B9-D016-9846-B0EA-E552688EEE4A}"/>
                  </a:ext>
                </a:extLst>
              </p:cNvPr>
              <p:cNvCxnSpPr>
                <a:cxnSpLocks/>
              </p:cNvCxnSpPr>
              <p:nvPr/>
            </p:nvCxnSpPr>
            <p:spPr>
              <a:xfrm flipH="1">
                <a:off x="5818961" y="4702054"/>
                <a:ext cx="35984" cy="89512"/>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7" name="Grupo 66">
                <a:extLst>
                  <a:ext uri="{FF2B5EF4-FFF2-40B4-BE49-F238E27FC236}">
                    <a16:creationId xmlns:a16="http://schemas.microsoft.com/office/drawing/2014/main" id="{DEAC7851-AE48-764E-AD05-E4FDDB7C41B5}"/>
                  </a:ext>
                </a:extLst>
              </p:cNvPr>
              <p:cNvGrpSpPr/>
              <p:nvPr/>
            </p:nvGrpSpPr>
            <p:grpSpPr>
              <a:xfrm>
                <a:off x="5584618" y="4332135"/>
                <a:ext cx="306952" cy="461989"/>
                <a:chOff x="6952689" y="4272947"/>
                <a:chExt cx="306952" cy="461989"/>
              </a:xfrm>
            </p:grpSpPr>
            <p:pic>
              <p:nvPicPr>
                <p:cNvPr id="68" name="Imagen 67">
                  <a:extLst>
                    <a:ext uri="{FF2B5EF4-FFF2-40B4-BE49-F238E27FC236}">
                      <a16:creationId xmlns:a16="http://schemas.microsoft.com/office/drawing/2014/main" id="{27CE51F1-6EEE-0145-B423-0F80E4A5B85A}"/>
                    </a:ext>
                  </a:extLst>
                </p:cNvPr>
                <p:cNvPicPr>
                  <a:picLocks noChangeAspect="1"/>
                </p:cNvPicPr>
                <p:nvPr/>
              </p:nvPicPr>
              <p:blipFill>
                <a:blip r:embed="rId3"/>
                <a:stretch>
                  <a:fillRect/>
                </a:stretch>
              </p:blipFill>
              <p:spPr>
                <a:xfrm>
                  <a:off x="6952689" y="4468173"/>
                  <a:ext cx="247850" cy="266763"/>
                </a:xfrm>
                <a:prstGeom prst="rect">
                  <a:avLst/>
                </a:prstGeom>
              </p:spPr>
            </p:pic>
            <p:sp>
              <p:nvSpPr>
                <p:cNvPr id="69" name="Rectángulo 68">
                  <a:extLst>
                    <a:ext uri="{FF2B5EF4-FFF2-40B4-BE49-F238E27FC236}">
                      <a16:creationId xmlns:a16="http://schemas.microsoft.com/office/drawing/2014/main" id="{F27613EE-F2C9-8A42-BF27-200F78961347}"/>
                    </a:ext>
                  </a:extLst>
                </p:cNvPr>
                <p:cNvSpPr/>
                <p:nvPr/>
              </p:nvSpPr>
              <p:spPr>
                <a:xfrm>
                  <a:off x="7061600" y="4501574"/>
                  <a:ext cx="127287" cy="111789"/>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70" name="Conector recto de flecha 69">
                  <a:extLst>
                    <a:ext uri="{FF2B5EF4-FFF2-40B4-BE49-F238E27FC236}">
                      <a16:creationId xmlns:a16="http://schemas.microsoft.com/office/drawing/2014/main" id="{95DB234C-9A9D-AE4C-9B65-5356C97A8F2A}"/>
                    </a:ext>
                  </a:extLst>
                </p:cNvPr>
                <p:cNvCxnSpPr>
                  <a:cxnSpLocks/>
                </p:cNvCxnSpPr>
                <p:nvPr/>
              </p:nvCxnSpPr>
              <p:spPr>
                <a:xfrm>
                  <a:off x="7073762" y="4272947"/>
                  <a:ext cx="0" cy="195226"/>
                </a:xfrm>
                <a:prstGeom prst="straightConnector1">
                  <a:avLst/>
                </a:prstGeom>
                <a:ln w="19050">
                  <a:solidFill>
                    <a:srgbClr val="FFC72C"/>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1" name="Conector recto de flecha 70">
                  <a:extLst>
                    <a:ext uri="{FF2B5EF4-FFF2-40B4-BE49-F238E27FC236}">
                      <a16:creationId xmlns:a16="http://schemas.microsoft.com/office/drawing/2014/main" id="{AE4C308F-1513-874C-A820-05BCE99B2C1C}"/>
                    </a:ext>
                  </a:extLst>
                </p:cNvPr>
                <p:cNvCxnSpPr>
                  <a:cxnSpLocks/>
                </p:cNvCxnSpPr>
                <p:nvPr/>
              </p:nvCxnSpPr>
              <p:spPr>
                <a:xfrm>
                  <a:off x="7073762" y="4418137"/>
                  <a:ext cx="185879" cy="0"/>
                </a:xfrm>
                <a:prstGeom prst="straightConnector1">
                  <a:avLst/>
                </a:prstGeom>
                <a:ln w="19050">
                  <a:solidFill>
                    <a:srgbClr val="FFC72C"/>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61" name="Rectángulo 60">
                <a:extLst>
                  <a:ext uri="{FF2B5EF4-FFF2-40B4-BE49-F238E27FC236}">
                    <a16:creationId xmlns:a16="http://schemas.microsoft.com/office/drawing/2014/main" id="{4360CEC0-054B-064E-AF9A-157ADFD91624}"/>
                  </a:ext>
                </a:extLst>
              </p:cNvPr>
              <p:cNvSpPr/>
              <p:nvPr/>
            </p:nvSpPr>
            <p:spPr>
              <a:xfrm>
                <a:off x="4030917" y="4547745"/>
                <a:ext cx="139312" cy="12564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pic>
          <p:nvPicPr>
            <p:cNvPr id="46" name="Imagen 45">
              <a:extLst>
                <a:ext uri="{FF2B5EF4-FFF2-40B4-BE49-F238E27FC236}">
                  <a16:creationId xmlns:a16="http://schemas.microsoft.com/office/drawing/2014/main" id="{D942A592-09D0-8542-83A6-FA063F4CE004}"/>
                </a:ext>
              </a:extLst>
            </p:cNvPr>
            <p:cNvPicPr>
              <a:picLocks noChangeAspect="1"/>
            </p:cNvPicPr>
            <p:nvPr/>
          </p:nvPicPr>
          <p:blipFill>
            <a:blip r:embed="rId5"/>
            <a:stretch>
              <a:fillRect/>
            </a:stretch>
          </p:blipFill>
          <p:spPr>
            <a:xfrm>
              <a:off x="2825250" y="4096758"/>
              <a:ext cx="446797" cy="461527"/>
            </a:xfrm>
            <a:prstGeom prst="rect">
              <a:avLst/>
            </a:prstGeom>
          </p:spPr>
        </p:pic>
        <p:pic>
          <p:nvPicPr>
            <p:cNvPr id="47" name="Imagen 46">
              <a:extLst>
                <a:ext uri="{FF2B5EF4-FFF2-40B4-BE49-F238E27FC236}">
                  <a16:creationId xmlns:a16="http://schemas.microsoft.com/office/drawing/2014/main" id="{5EE1120B-04EB-C24C-B598-9DF1581341A2}"/>
                </a:ext>
              </a:extLst>
            </p:cNvPr>
            <p:cNvPicPr>
              <a:picLocks noChangeAspect="1"/>
            </p:cNvPicPr>
            <p:nvPr/>
          </p:nvPicPr>
          <p:blipFill>
            <a:blip r:embed="rId6"/>
            <a:stretch>
              <a:fillRect/>
            </a:stretch>
          </p:blipFill>
          <p:spPr>
            <a:xfrm>
              <a:off x="6476011" y="4098043"/>
              <a:ext cx="446797" cy="461527"/>
            </a:xfrm>
            <a:prstGeom prst="rect">
              <a:avLst/>
            </a:prstGeom>
          </p:spPr>
        </p:pic>
      </p:grpSp>
    </p:spTree>
    <p:extLst>
      <p:ext uri="{BB962C8B-B14F-4D97-AF65-F5344CB8AC3E}">
        <p14:creationId xmlns:p14="http://schemas.microsoft.com/office/powerpoint/2010/main" val="3894167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0F87C78-DA08-6B41-B4E5-121C5BD4A7D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41" name="Rectángulo 40">
            <a:extLst>
              <a:ext uri="{FF2B5EF4-FFF2-40B4-BE49-F238E27FC236}">
                <a16:creationId xmlns:a16="http://schemas.microsoft.com/office/drawing/2014/main" id="{D50DEE17-7FF4-524B-8526-D746D620955E}"/>
              </a:ext>
            </a:extLst>
          </p:cNvPr>
          <p:cNvSpPr/>
          <p:nvPr/>
        </p:nvSpPr>
        <p:spPr>
          <a:xfrm>
            <a:off x="988441" y="1230578"/>
            <a:ext cx="2182048"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El vendedor entrega la mercancía al comprador a bordo del buque designado por el comprador en el puerto de origen, el  riesgo de pérdida o daño de la mercancía se transmite también en este momento.</a:t>
            </a:r>
          </a:p>
          <a:p>
            <a:pPr marL="90488" lvl="1" indent="-90488"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 El vendedor no tiene ninguna obligación ante el comprador de obtener una cobertura </a:t>
            </a:r>
            <a:br>
              <a:rPr lang="es-PE" sz="800" dirty="0">
                <a:solidFill>
                  <a:srgbClr val="FFFFFF"/>
                </a:solidFill>
                <a:latin typeface="Calibri" panose="020F0502020204030204" pitchFamily="34" charset="0"/>
                <a:cs typeface="Arial" panose="020B0604020202020204" pitchFamily="34" charset="0"/>
              </a:rPr>
            </a:br>
            <a:r>
              <a:rPr lang="es-PE" sz="800" dirty="0">
                <a:solidFill>
                  <a:srgbClr val="FFFFFF"/>
                </a:solidFill>
                <a:latin typeface="Calibri" panose="020F0502020204030204" pitchFamily="34" charset="0"/>
                <a:cs typeface="Arial" panose="020B0604020202020204" pitchFamily="34" charset="0"/>
              </a:rPr>
              <a:t>de seguro.</a:t>
            </a:r>
          </a:p>
        </p:txBody>
      </p:sp>
      <p:sp>
        <p:nvSpPr>
          <p:cNvPr id="42" name="object 7">
            <a:extLst>
              <a:ext uri="{FF2B5EF4-FFF2-40B4-BE49-F238E27FC236}">
                <a16:creationId xmlns:a16="http://schemas.microsoft.com/office/drawing/2014/main" id="{5CE581C9-EED9-9748-9176-A3E4717B79FB}"/>
              </a:ext>
            </a:extLst>
          </p:cNvPr>
          <p:cNvSpPr txBox="1"/>
          <p:nvPr/>
        </p:nvSpPr>
        <p:spPr>
          <a:xfrm>
            <a:off x="432594" y="739746"/>
            <a:ext cx="8278812" cy="400110"/>
          </a:xfrm>
          <a:prstGeom prst="rect">
            <a:avLst/>
          </a:prstGeom>
        </p:spPr>
        <p:txBody>
          <a:bodyPr vert="horz" wrap="square" lIns="0" tIns="0" rIns="0" bIns="0" rtlCol="0">
            <a:spAutoFit/>
          </a:bodyPr>
          <a:lstStyle/>
          <a:p>
            <a:pPr algn="ctr">
              <a:spcAft>
                <a:spcPts val="1200"/>
              </a:spcAft>
            </a:pPr>
            <a:r>
              <a:rPr lang="en-US" sz="1400" b="1" dirty="0">
                <a:solidFill>
                  <a:srgbClr val="FE7828"/>
                </a:solidFill>
                <a:latin typeface="Calibri" panose="020F0502020204030204" pitchFamily="34" charset="0"/>
                <a:cs typeface="Calibri" panose="020F0502020204030204" pitchFamily="34" charset="0"/>
              </a:rPr>
              <a:t>CFR – Cost and Freight</a:t>
            </a:r>
            <a:br>
              <a:rPr lang="es-PE" sz="1400" b="1" dirty="0">
                <a:solidFill>
                  <a:srgbClr val="FE7828"/>
                </a:solidFill>
                <a:effectLst/>
                <a:latin typeface="Calibri" panose="020F0502020204030204" pitchFamily="34" charset="0"/>
                <a:cs typeface="Calibri" panose="020F0502020204030204" pitchFamily="34" charset="0"/>
              </a:rPr>
            </a:br>
            <a:r>
              <a:rPr lang="es-PE" sz="1200" b="1" dirty="0">
                <a:solidFill>
                  <a:srgbClr val="FE7828"/>
                </a:solidFill>
                <a:latin typeface="Calibri" panose="020F0502020204030204" pitchFamily="34" charset="0"/>
                <a:cs typeface="Calibri" panose="020F0502020204030204" pitchFamily="34" charset="0"/>
              </a:rPr>
              <a:t>‘COSTO Y FLETE (INCLUIR EL PUERTO DE DESTINO DESIGNADO)’</a:t>
            </a:r>
            <a:endParaRPr lang="es-PE" sz="1200" dirty="0">
              <a:solidFill>
                <a:srgbClr val="FE7828"/>
              </a:solidFill>
              <a:latin typeface="Calibri" panose="020F0502020204030204" pitchFamily="34" charset="0"/>
              <a:cs typeface="Calibri" panose="020F0502020204030204" pitchFamily="34" charset="0"/>
            </a:endParaRPr>
          </a:p>
        </p:txBody>
      </p:sp>
      <p:sp>
        <p:nvSpPr>
          <p:cNvPr id="43" name="Rectángulo 42">
            <a:extLst>
              <a:ext uri="{FF2B5EF4-FFF2-40B4-BE49-F238E27FC236}">
                <a16:creationId xmlns:a16="http://schemas.microsoft.com/office/drawing/2014/main" id="{42A0BA68-5843-9342-AF22-4B73457771A2}"/>
              </a:ext>
            </a:extLst>
          </p:cNvPr>
          <p:cNvSpPr/>
          <p:nvPr/>
        </p:nvSpPr>
        <p:spPr>
          <a:xfrm>
            <a:off x="3480976" y="1230578"/>
            <a:ext cx="2182048"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Sólo ha de utilizarse para el transporte por mar o por vías navegables interiores cuando la intención de las partes es entregar la mercancía colocándola a bordo del buque.</a:t>
            </a:r>
          </a:p>
        </p:txBody>
      </p:sp>
      <p:sp>
        <p:nvSpPr>
          <p:cNvPr id="44" name="Rectángulo 43">
            <a:extLst>
              <a:ext uri="{FF2B5EF4-FFF2-40B4-BE49-F238E27FC236}">
                <a16:creationId xmlns:a16="http://schemas.microsoft.com/office/drawing/2014/main" id="{242087EF-CAA9-1941-B42B-081E2EE18877}"/>
              </a:ext>
            </a:extLst>
          </p:cNvPr>
          <p:cNvSpPr/>
          <p:nvPr/>
        </p:nvSpPr>
        <p:spPr>
          <a:xfrm>
            <a:off x="6012229" y="1230578"/>
            <a:ext cx="2182048"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Puertos de entrega y destino</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Se deben definir el puerto donde se entrega la mercancía y  el puerto acordado como destino de la mercancía.</a:t>
            </a:r>
          </a:p>
          <a:p>
            <a:pPr marL="90488" lvl="1" indent="-90488" defTabSz="622300">
              <a:lnSpc>
                <a:spcPct val="90000"/>
              </a:lnSpc>
              <a:spcBef>
                <a:spcPct val="0"/>
              </a:spcBef>
              <a:spcAft>
                <a:spcPct val="35000"/>
              </a:spcAft>
              <a:buFont typeface="Arial" panose="020B0604020202020204" pitchFamily="34" charset="0"/>
              <a:buChar char="•"/>
            </a:pPr>
            <a:r>
              <a:rPr lang="es-PE" sz="900" dirty="0">
                <a:solidFill>
                  <a:srgbClr val="FFFFFF"/>
                </a:solidFill>
                <a:latin typeface="Calibri" panose="020F0502020204030204" pitchFamily="34" charset="0"/>
                <a:cs typeface="Arial" panose="020B0604020202020204" pitchFamily="34" charset="0"/>
              </a:rPr>
              <a:t>El vendedor debe contratar el transporte de la mercancía desde la entrega hasta el destino acordado (puerto de destino)</a:t>
            </a:r>
          </a:p>
        </p:txBody>
      </p:sp>
      <p:sp>
        <p:nvSpPr>
          <p:cNvPr id="45" name="Rectángulo 44">
            <a:extLst>
              <a:ext uri="{FF2B5EF4-FFF2-40B4-BE49-F238E27FC236}">
                <a16:creationId xmlns:a16="http://schemas.microsoft.com/office/drawing/2014/main" id="{DAF75225-0A57-BA4A-8A20-7BFB17668E26}"/>
              </a:ext>
            </a:extLst>
          </p:cNvPr>
          <p:cNvSpPr/>
          <p:nvPr/>
        </p:nvSpPr>
        <p:spPr>
          <a:xfrm>
            <a:off x="988441" y="2572429"/>
            <a:ext cx="2182048" cy="1295209"/>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Identificar el punto de destino en el puerto de descarga</a:t>
            </a:r>
          </a:p>
          <a:p>
            <a:pPr marL="88900" lvl="1" indent="-889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Es importante que el punto  en el puerto de destino designado sea identificado, puesto que los costos hasta dicho punto corren por cuenta del vendedor.</a:t>
            </a:r>
          </a:p>
          <a:p>
            <a:pPr marL="88900" lvl="1" indent="-889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De ser necesarios múltiples transportistas , estos deben especificarse e en el contrato de compraventa internacional.</a:t>
            </a:r>
          </a:p>
        </p:txBody>
      </p:sp>
      <p:sp>
        <p:nvSpPr>
          <p:cNvPr id="46" name="Rectángulo 45">
            <a:extLst>
              <a:ext uri="{FF2B5EF4-FFF2-40B4-BE49-F238E27FC236}">
                <a16:creationId xmlns:a16="http://schemas.microsoft.com/office/drawing/2014/main" id="{F61F85AD-ECB6-1745-94A7-929CC763DF6A}"/>
              </a:ext>
            </a:extLst>
          </p:cNvPr>
          <p:cNvSpPr/>
          <p:nvPr/>
        </p:nvSpPr>
        <p:spPr>
          <a:xfrm>
            <a:off x="3480976" y="2572429"/>
            <a:ext cx="2182048" cy="129088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Costos de Descarga</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Si el vendedor incurre en costos de descarga en el punto específico en el puerto de destino, no tiene derecho a recuperar estos del comprador a menos que las partes lo acuerden de </a:t>
            </a:r>
            <a:br>
              <a:rPr lang="es-PE" sz="900" dirty="0">
                <a:solidFill>
                  <a:srgbClr val="FFFFFF"/>
                </a:solidFill>
                <a:latin typeface="Calibri" panose="020F0502020204030204" pitchFamily="34" charset="0"/>
                <a:cs typeface="Arial" panose="020B0604020202020204" pitchFamily="34" charset="0"/>
              </a:rPr>
            </a:br>
            <a:r>
              <a:rPr lang="es-PE" sz="900" dirty="0">
                <a:solidFill>
                  <a:srgbClr val="FFFFFF"/>
                </a:solidFill>
                <a:latin typeface="Calibri" panose="020F0502020204030204" pitchFamily="34" charset="0"/>
                <a:cs typeface="Arial" panose="020B0604020202020204" pitchFamily="34" charset="0"/>
              </a:rPr>
              <a:t>otro modo.</a:t>
            </a:r>
          </a:p>
        </p:txBody>
      </p:sp>
      <p:sp>
        <p:nvSpPr>
          <p:cNvPr id="47" name="Rectángulo 46">
            <a:extLst>
              <a:ext uri="{FF2B5EF4-FFF2-40B4-BE49-F238E27FC236}">
                <a16:creationId xmlns:a16="http://schemas.microsoft.com/office/drawing/2014/main" id="{296294DA-A3C6-8B47-A25F-1E17311F42B3}"/>
              </a:ext>
            </a:extLst>
          </p:cNvPr>
          <p:cNvSpPr/>
          <p:nvPr/>
        </p:nvSpPr>
        <p:spPr>
          <a:xfrm>
            <a:off x="6012229" y="2572429"/>
            <a:ext cx="2182048" cy="129088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4445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Despacho de exportación/importación </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despacha la mercancía para la exportación cuando sea aplicable.</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Sin embargo el vendedor no está obligado a despachar la mercancía para la importación si esta se encontrará en tránsito a su destino final a través de países terceros.</a:t>
            </a:r>
          </a:p>
        </p:txBody>
      </p:sp>
      <p:grpSp>
        <p:nvGrpSpPr>
          <p:cNvPr id="83" name="Grupo 82">
            <a:extLst>
              <a:ext uri="{FF2B5EF4-FFF2-40B4-BE49-F238E27FC236}">
                <a16:creationId xmlns:a16="http://schemas.microsoft.com/office/drawing/2014/main" id="{51A8786D-3A62-2D41-B923-AFF492FAE465}"/>
              </a:ext>
            </a:extLst>
          </p:cNvPr>
          <p:cNvGrpSpPr/>
          <p:nvPr/>
        </p:nvGrpSpPr>
        <p:grpSpPr>
          <a:xfrm>
            <a:off x="2468895" y="3916030"/>
            <a:ext cx="4206210" cy="1317958"/>
            <a:chOff x="2743396" y="4017588"/>
            <a:chExt cx="4206210" cy="1317958"/>
          </a:xfrm>
        </p:grpSpPr>
        <p:grpSp>
          <p:nvGrpSpPr>
            <p:cNvPr id="50" name="Grupo 49">
              <a:extLst>
                <a:ext uri="{FF2B5EF4-FFF2-40B4-BE49-F238E27FC236}">
                  <a16:creationId xmlns:a16="http://schemas.microsoft.com/office/drawing/2014/main" id="{B9ECBB49-9E31-474A-A963-AE2B7071354E}"/>
                </a:ext>
              </a:extLst>
            </p:cNvPr>
            <p:cNvGrpSpPr/>
            <p:nvPr/>
          </p:nvGrpSpPr>
          <p:grpSpPr>
            <a:xfrm>
              <a:off x="2743396" y="4017588"/>
              <a:ext cx="4206210" cy="1317958"/>
              <a:chOff x="2743396" y="4017588"/>
              <a:chExt cx="4206210" cy="1317958"/>
            </a:xfrm>
          </p:grpSpPr>
          <p:pic>
            <p:nvPicPr>
              <p:cNvPr id="51" name="Imagen 50">
                <a:extLst>
                  <a:ext uri="{FF2B5EF4-FFF2-40B4-BE49-F238E27FC236}">
                    <a16:creationId xmlns:a16="http://schemas.microsoft.com/office/drawing/2014/main" id="{A0F0A742-33CB-6E44-8E62-48AB3731D01D}"/>
                  </a:ext>
                </a:extLst>
              </p:cNvPr>
              <p:cNvPicPr>
                <a:picLocks noChangeAspect="1"/>
              </p:cNvPicPr>
              <p:nvPr/>
            </p:nvPicPr>
            <p:blipFill>
              <a:blip r:embed="rId3"/>
              <a:stretch>
                <a:fillRect/>
              </a:stretch>
            </p:blipFill>
            <p:spPr>
              <a:xfrm>
                <a:off x="5583659" y="4456581"/>
                <a:ext cx="246116" cy="264896"/>
              </a:xfrm>
              <a:prstGeom prst="rect">
                <a:avLst/>
              </a:prstGeom>
            </p:spPr>
          </p:pic>
          <p:pic>
            <p:nvPicPr>
              <p:cNvPr id="52" name="Imagen 51">
                <a:extLst>
                  <a:ext uri="{FF2B5EF4-FFF2-40B4-BE49-F238E27FC236}">
                    <a16:creationId xmlns:a16="http://schemas.microsoft.com/office/drawing/2014/main" id="{D82A3FBA-5B15-0545-9FE7-3D9076A9E8FA}"/>
                  </a:ext>
                </a:extLst>
              </p:cNvPr>
              <p:cNvPicPr>
                <a:picLocks noChangeAspect="1"/>
              </p:cNvPicPr>
              <p:nvPr/>
            </p:nvPicPr>
            <p:blipFill>
              <a:blip r:embed="rId3"/>
              <a:stretch>
                <a:fillRect/>
              </a:stretch>
            </p:blipFill>
            <p:spPr>
              <a:xfrm>
                <a:off x="3921114" y="4456581"/>
                <a:ext cx="246116" cy="264896"/>
              </a:xfrm>
              <a:prstGeom prst="rect">
                <a:avLst/>
              </a:prstGeom>
            </p:spPr>
          </p:pic>
          <p:grpSp>
            <p:nvGrpSpPr>
              <p:cNvPr id="53" name="Grupo 52">
                <a:extLst>
                  <a:ext uri="{FF2B5EF4-FFF2-40B4-BE49-F238E27FC236}">
                    <a16:creationId xmlns:a16="http://schemas.microsoft.com/office/drawing/2014/main" id="{C21594B3-C506-DF4B-BEBF-593A86853B5E}"/>
                  </a:ext>
                </a:extLst>
              </p:cNvPr>
              <p:cNvGrpSpPr/>
              <p:nvPr/>
            </p:nvGrpSpPr>
            <p:grpSpPr>
              <a:xfrm>
                <a:off x="2743396" y="4017588"/>
                <a:ext cx="4206210" cy="1317958"/>
                <a:chOff x="2743396" y="4087678"/>
                <a:chExt cx="4206210" cy="1317958"/>
              </a:xfrm>
            </p:grpSpPr>
            <p:sp>
              <p:nvSpPr>
                <p:cNvPr id="54" name="CuadroTexto 53">
                  <a:extLst>
                    <a:ext uri="{FF2B5EF4-FFF2-40B4-BE49-F238E27FC236}">
                      <a16:creationId xmlns:a16="http://schemas.microsoft.com/office/drawing/2014/main" id="{ED420EFA-4B2A-0A48-B18D-FCCAEE56DBF8}"/>
                    </a:ext>
                  </a:extLst>
                </p:cNvPr>
                <p:cNvSpPr txBox="1"/>
                <p:nvPr/>
              </p:nvSpPr>
              <p:spPr>
                <a:xfrm>
                  <a:off x="3820004" y="4087678"/>
                  <a:ext cx="607402" cy="161583"/>
                </a:xfrm>
                <a:prstGeom prst="rect">
                  <a:avLst/>
                </a:prstGeom>
                <a:noFill/>
              </p:spPr>
              <p:txBody>
                <a:bodyPr wrap="square" lIns="0" tIns="0" rIns="0" bIns="0" rtlCol="0">
                  <a:spAutoFit/>
                </a:bodyPr>
                <a:lstStyle/>
                <a:p>
                  <a:pPr algn="ctr"/>
                  <a:r>
                    <a:rPr lang="es-PE" sz="1050" dirty="0"/>
                    <a:t>Entrega</a:t>
                  </a:r>
                </a:p>
              </p:txBody>
            </p:sp>
            <p:sp>
              <p:nvSpPr>
                <p:cNvPr id="57" name="Rectángulo 56">
                  <a:extLst>
                    <a:ext uri="{FF2B5EF4-FFF2-40B4-BE49-F238E27FC236}">
                      <a16:creationId xmlns:a16="http://schemas.microsoft.com/office/drawing/2014/main" id="{B07C189B-3469-1F46-9B64-85CD7EE44F9C}"/>
                    </a:ext>
                  </a:extLst>
                </p:cNvPr>
                <p:cNvSpPr/>
                <p:nvPr/>
              </p:nvSpPr>
              <p:spPr>
                <a:xfrm>
                  <a:off x="3132014" y="5091213"/>
                  <a:ext cx="686735" cy="314423"/>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58" name="Conector recto de flecha 57">
                  <a:extLst>
                    <a:ext uri="{FF2B5EF4-FFF2-40B4-BE49-F238E27FC236}">
                      <a16:creationId xmlns:a16="http://schemas.microsoft.com/office/drawing/2014/main" id="{E8789E3F-C08B-5948-9E24-E6E821DE55E1}"/>
                    </a:ext>
                  </a:extLst>
                </p:cNvPr>
                <p:cNvCxnSpPr>
                  <a:cxnSpLocks/>
                </p:cNvCxnSpPr>
                <p:nvPr/>
              </p:nvCxnSpPr>
              <p:spPr>
                <a:xfrm>
                  <a:off x="4044037" y="4864543"/>
                  <a:ext cx="2599381"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39AE3F07-FE90-B542-9F17-92DC8E191FE1}"/>
                    </a:ext>
                  </a:extLst>
                </p:cNvPr>
                <p:cNvCxnSpPr>
                  <a:cxnSpLocks/>
                </p:cNvCxnSpPr>
                <p:nvPr/>
              </p:nvCxnSpPr>
              <p:spPr>
                <a:xfrm>
                  <a:off x="4044037" y="4997767"/>
                  <a:ext cx="2599381"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ector recto de flecha 59">
                  <a:extLst>
                    <a:ext uri="{FF2B5EF4-FFF2-40B4-BE49-F238E27FC236}">
                      <a16:creationId xmlns:a16="http://schemas.microsoft.com/office/drawing/2014/main" id="{29DB29E2-A0CC-9248-AD66-4323E80734DA}"/>
                    </a:ext>
                  </a:extLst>
                </p:cNvPr>
                <p:cNvCxnSpPr>
                  <a:cxnSpLocks/>
                </p:cNvCxnSpPr>
                <p:nvPr/>
              </p:nvCxnSpPr>
              <p:spPr>
                <a:xfrm>
                  <a:off x="3096936" y="4864543"/>
                  <a:ext cx="2722025"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Conector recto de flecha 60">
                  <a:extLst>
                    <a:ext uri="{FF2B5EF4-FFF2-40B4-BE49-F238E27FC236}">
                      <a16:creationId xmlns:a16="http://schemas.microsoft.com/office/drawing/2014/main" id="{39B1B7E8-694F-8442-AB6B-5E96452E842E}"/>
                    </a:ext>
                  </a:extLst>
                </p:cNvPr>
                <p:cNvCxnSpPr>
                  <a:cxnSpLocks/>
                </p:cNvCxnSpPr>
                <p:nvPr/>
              </p:nvCxnSpPr>
              <p:spPr>
                <a:xfrm>
                  <a:off x="3096936" y="4991712"/>
                  <a:ext cx="1026103"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CuadroTexto 61">
                  <a:extLst>
                    <a:ext uri="{FF2B5EF4-FFF2-40B4-BE49-F238E27FC236}">
                      <a16:creationId xmlns:a16="http://schemas.microsoft.com/office/drawing/2014/main" id="{92E2F5C6-9227-C540-B4A8-04C7E906411A}"/>
                    </a:ext>
                  </a:extLst>
                </p:cNvPr>
                <p:cNvSpPr txBox="1"/>
                <p:nvPr/>
              </p:nvSpPr>
              <p:spPr>
                <a:xfrm>
                  <a:off x="2743396" y="4795668"/>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63" name="CuadroTexto 62">
                  <a:extLst>
                    <a:ext uri="{FF2B5EF4-FFF2-40B4-BE49-F238E27FC236}">
                      <a16:creationId xmlns:a16="http://schemas.microsoft.com/office/drawing/2014/main" id="{D327FFBD-54C2-EB4D-A1C6-46DC1FD7F44C}"/>
                    </a:ext>
                  </a:extLst>
                </p:cNvPr>
                <p:cNvSpPr txBox="1"/>
                <p:nvPr/>
              </p:nvSpPr>
              <p:spPr>
                <a:xfrm>
                  <a:off x="2743396" y="4926098"/>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64" name="CuadroTexto 63">
                  <a:extLst>
                    <a:ext uri="{FF2B5EF4-FFF2-40B4-BE49-F238E27FC236}">
                      <a16:creationId xmlns:a16="http://schemas.microsoft.com/office/drawing/2014/main" id="{6616E8FE-AE6B-8146-95DB-6EFDBB26A9C1}"/>
                    </a:ext>
                  </a:extLst>
                </p:cNvPr>
                <p:cNvSpPr txBox="1"/>
                <p:nvPr/>
              </p:nvSpPr>
              <p:spPr>
                <a:xfrm>
                  <a:off x="6656199" y="4795668"/>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65" name="CuadroTexto 64">
                  <a:extLst>
                    <a:ext uri="{FF2B5EF4-FFF2-40B4-BE49-F238E27FC236}">
                      <a16:creationId xmlns:a16="http://schemas.microsoft.com/office/drawing/2014/main" id="{E44DA5F4-F7F4-EA42-8F3B-B94DE0C5001E}"/>
                    </a:ext>
                  </a:extLst>
                </p:cNvPr>
                <p:cNvSpPr txBox="1"/>
                <p:nvPr/>
              </p:nvSpPr>
              <p:spPr>
                <a:xfrm>
                  <a:off x="6663154" y="4926098"/>
                  <a:ext cx="286452" cy="123111"/>
                </a:xfrm>
                <a:prstGeom prst="rect">
                  <a:avLst/>
                </a:prstGeom>
                <a:noFill/>
              </p:spPr>
              <p:txBody>
                <a:bodyPr wrap="square" lIns="0" tIns="0" rIns="0" bIns="0" rtlCol="0">
                  <a:spAutoFit/>
                </a:bodyPr>
                <a:lstStyle/>
                <a:p>
                  <a:r>
                    <a:rPr lang="es-PE" sz="800" b="1" dirty="0">
                      <a:solidFill>
                        <a:srgbClr val="FE7828"/>
                      </a:solidFill>
                    </a:rPr>
                    <a:t>RISKS</a:t>
                  </a:r>
                </a:p>
              </p:txBody>
            </p:sp>
            <p:sp>
              <p:nvSpPr>
                <p:cNvPr id="66" name="Rectángulo 65">
                  <a:extLst>
                    <a:ext uri="{FF2B5EF4-FFF2-40B4-BE49-F238E27FC236}">
                      <a16:creationId xmlns:a16="http://schemas.microsoft.com/office/drawing/2014/main" id="{ED192BBA-B8BC-AF42-BD87-8830D56E38C4}"/>
                    </a:ext>
                  </a:extLst>
                </p:cNvPr>
                <p:cNvSpPr/>
                <p:nvPr/>
              </p:nvSpPr>
              <p:spPr>
                <a:xfrm>
                  <a:off x="6152187" y="5089903"/>
                  <a:ext cx="686735" cy="314423"/>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a:t>
                  </a:r>
                </a:p>
                <a:p>
                  <a:pPr marL="0" lvl="0" indent="0" algn="ctr" defTabSz="622300">
                    <a:spcBef>
                      <a:spcPct val="0"/>
                    </a:spcBef>
                    <a:buFont typeface="Arial" panose="020B0604020202020204" pitchFamily="34" charset="0"/>
                    <a:buNone/>
                  </a:pP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67" name="Conector recto de flecha 66">
                  <a:extLst>
                    <a:ext uri="{FF2B5EF4-FFF2-40B4-BE49-F238E27FC236}">
                      <a16:creationId xmlns:a16="http://schemas.microsoft.com/office/drawing/2014/main" id="{3411B4E4-3E9D-2D4E-8CF2-5897AB4FFF2A}"/>
                    </a:ext>
                  </a:extLst>
                </p:cNvPr>
                <p:cNvCxnSpPr>
                  <a:cxnSpLocks/>
                </p:cNvCxnSpPr>
                <p:nvPr/>
              </p:nvCxnSpPr>
              <p:spPr>
                <a:xfrm>
                  <a:off x="4123039" y="4260089"/>
                  <a:ext cx="0" cy="250613"/>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403568C9-805F-8147-A1AD-0E7BE5C0604C}"/>
                    </a:ext>
                  </a:extLst>
                </p:cNvPr>
                <p:cNvCxnSpPr>
                  <a:cxnSpLocks/>
                </p:cNvCxnSpPr>
                <p:nvPr/>
              </p:nvCxnSpPr>
              <p:spPr>
                <a:xfrm>
                  <a:off x="2827979" y="4706154"/>
                  <a:ext cx="1070626"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a:extLst>
                    <a:ext uri="{FF2B5EF4-FFF2-40B4-BE49-F238E27FC236}">
                      <a16:creationId xmlns:a16="http://schemas.microsoft.com/office/drawing/2014/main" id="{EDA8B7A5-1A15-4A4A-B048-840D124BD768}"/>
                    </a:ext>
                  </a:extLst>
                </p:cNvPr>
                <p:cNvCxnSpPr>
                  <a:cxnSpLocks/>
                </p:cNvCxnSpPr>
                <p:nvPr/>
              </p:nvCxnSpPr>
              <p:spPr>
                <a:xfrm>
                  <a:off x="3894505" y="4702054"/>
                  <a:ext cx="55060" cy="89514"/>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0" name="Grupo 69">
                  <a:extLst>
                    <a:ext uri="{FF2B5EF4-FFF2-40B4-BE49-F238E27FC236}">
                      <a16:creationId xmlns:a16="http://schemas.microsoft.com/office/drawing/2014/main" id="{7A1EAA9B-2F80-3F41-8C42-83C22C32E97A}"/>
                    </a:ext>
                  </a:extLst>
                </p:cNvPr>
                <p:cNvGrpSpPr/>
                <p:nvPr/>
              </p:nvGrpSpPr>
              <p:grpSpPr>
                <a:xfrm>
                  <a:off x="3858158" y="4332135"/>
                  <a:ext cx="306078" cy="340416"/>
                  <a:chOff x="6882809" y="4272947"/>
                  <a:chExt cx="306078" cy="340416"/>
                </a:xfrm>
              </p:grpSpPr>
              <p:sp>
                <p:nvSpPr>
                  <p:cNvPr id="78" name="Rectángulo 77">
                    <a:extLst>
                      <a:ext uri="{FF2B5EF4-FFF2-40B4-BE49-F238E27FC236}">
                        <a16:creationId xmlns:a16="http://schemas.microsoft.com/office/drawing/2014/main" id="{D927DE6D-CB12-DF43-84B8-AB9CECA19081}"/>
                      </a:ext>
                    </a:extLst>
                  </p:cNvPr>
                  <p:cNvSpPr/>
                  <p:nvPr/>
                </p:nvSpPr>
                <p:spPr>
                  <a:xfrm>
                    <a:off x="7061600" y="4501574"/>
                    <a:ext cx="127287" cy="111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79" name="Conector recto de flecha 78">
                    <a:extLst>
                      <a:ext uri="{FF2B5EF4-FFF2-40B4-BE49-F238E27FC236}">
                        <a16:creationId xmlns:a16="http://schemas.microsoft.com/office/drawing/2014/main" id="{0F72B76A-E45C-BA48-AD1A-427F1E813BD9}"/>
                      </a:ext>
                    </a:extLst>
                  </p:cNvPr>
                  <p:cNvCxnSpPr>
                    <a:cxnSpLocks/>
                  </p:cNvCxnSpPr>
                  <p:nvPr/>
                </p:nvCxnSpPr>
                <p:spPr>
                  <a:xfrm>
                    <a:off x="7073762" y="4272947"/>
                    <a:ext cx="0" cy="195226"/>
                  </a:xfrm>
                  <a:prstGeom prst="straightConnector1">
                    <a:avLst/>
                  </a:prstGeom>
                  <a:ln w="19050">
                    <a:solidFill>
                      <a:srgbClr val="149A8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0" name="Conector recto de flecha 79">
                    <a:extLst>
                      <a:ext uri="{FF2B5EF4-FFF2-40B4-BE49-F238E27FC236}">
                        <a16:creationId xmlns:a16="http://schemas.microsoft.com/office/drawing/2014/main" id="{198DE1B2-7B0F-4846-ADAA-B8E3BA10F46F}"/>
                      </a:ext>
                    </a:extLst>
                  </p:cNvPr>
                  <p:cNvCxnSpPr>
                    <a:cxnSpLocks/>
                  </p:cNvCxnSpPr>
                  <p:nvPr/>
                </p:nvCxnSpPr>
                <p:spPr>
                  <a:xfrm>
                    <a:off x="6882809" y="4418137"/>
                    <a:ext cx="185879" cy="0"/>
                  </a:xfrm>
                  <a:prstGeom prst="straightConnector1">
                    <a:avLst/>
                  </a:prstGeom>
                  <a:ln w="19050">
                    <a:solidFill>
                      <a:srgbClr val="149A84"/>
                    </a:solidFill>
                    <a:tailEnd type="none"/>
                  </a:ln>
                  <a:effectLst/>
                </p:spPr>
                <p:style>
                  <a:lnRef idx="2">
                    <a:schemeClr val="accent1"/>
                  </a:lnRef>
                  <a:fillRef idx="0">
                    <a:schemeClr val="accent1"/>
                  </a:fillRef>
                  <a:effectRef idx="1">
                    <a:schemeClr val="accent1"/>
                  </a:effectRef>
                  <a:fontRef idx="minor">
                    <a:schemeClr val="tx1"/>
                  </a:fontRef>
                </p:style>
              </p:cxnSp>
            </p:grpSp>
            <p:pic>
              <p:nvPicPr>
                <p:cNvPr id="71" name="Imagen 70">
                  <a:extLst>
                    <a:ext uri="{FF2B5EF4-FFF2-40B4-BE49-F238E27FC236}">
                      <a16:creationId xmlns:a16="http://schemas.microsoft.com/office/drawing/2014/main" id="{0A3C4D75-8978-CE46-8D36-05931DBDF62D}"/>
                    </a:ext>
                  </a:extLst>
                </p:cNvPr>
                <p:cNvPicPr>
                  <a:picLocks noChangeAspect="1"/>
                </p:cNvPicPr>
                <p:nvPr/>
              </p:nvPicPr>
              <p:blipFill rotWithShape="1">
                <a:blip r:embed="rId4"/>
                <a:srcRect t="3" r="44697" b="-5"/>
                <a:stretch/>
              </p:blipFill>
              <p:spPr>
                <a:xfrm>
                  <a:off x="4175888" y="4708805"/>
                  <a:ext cx="1407448" cy="45719"/>
                </a:xfrm>
                <a:prstGeom prst="rect">
                  <a:avLst/>
                </a:prstGeom>
              </p:spPr>
            </p:pic>
            <p:cxnSp>
              <p:nvCxnSpPr>
                <p:cNvPr id="72" name="Conector recto 71">
                  <a:extLst>
                    <a:ext uri="{FF2B5EF4-FFF2-40B4-BE49-F238E27FC236}">
                      <a16:creationId xmlns:a16="http://schemas.microsoft.com/office/drawing/2014/main" id="{2286D465-66AB-C141-BF55-8D31B4DB894B}"/>
                    </a:ext>
                  </a:extLst>
                </p:cNvPr>
                <p:cNvCxnSpPr>
                  <a:cxnSpLocks/>
                </p:cNvCxnSpPr>
                <p:nvPr/>
              </p:nvCxnSpPr>
              <p:spPr>
                <a:xfrm>
                  <a:off x="5852182" y="4706154"/>
                  <a:ext cx="1070626"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a:extLst>
                    <a:ext uri="{FF2B5EF4-FFF2-40B4-BE49-F238E27FC236}">
                      <a16:creationId xmlns:a16="http://schemas.microsoft.com/office/drawing/2014/main" id="{832876B0-2C07-074C-8EED-D0874B83AC0E}"/>
                    </a:ext>
                  </a:extLst>
                </p:cNvPr>
                <p:cNvCxnSpPr>
                  <a:cxnSpLocks/>
                </p:cNvCxnSpPr>
                <p:nvPr/>
              </p:nvCxnSpPr>
              <p:spPr>
                <a:xfrm flipH="1">
                  <a:off x="5818961" y="4702054"/>
                  <a:ext cx="35984" cy="89512"/>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4" name="Grupo 73">
                  <a:extLst>
                    <a:ext uri="{FF2B5EF4-FFF2-40B4-BE49-F238E27FC236}">
                      <a16:creationId xmlns:a16="http://schemas.microsoft.com/office/drawing/2014/main" id="{179D5531-1988-324D-A74D-ECAB77D321A1}"/>
                    </a:ext>
                  </a:extLst>
                </p:cNvPr>
                <p:cNvGrpSpPr/>
                <p:nvPr/>
              </p:nvGrpSpPr>
              <p:grpSpPr>
                <a:xfrm>
                  <a:off x="5693529" y="4332135"/>
                  <a:ext cx="198041" cy="340416"/>
                  <a:chOff x="7061600" y="4272947"/>
                  <a:chExt cx="198041" cy="340416"/>
                </a:xfrm>
              </p:grpSpPr>
              <p:sp>
                <p:nvSpPr>
                  <p:cNvPr id="75" name="Rectángulo 74">
                    <a:extLst>
                      <a:ext uri="{FF2B5EF4-FFF2-40B4-BE49-F238E27FC236}">
                        <a16:creationId xmlns:a16="http://schemas.microsoft.com/office/drawing/2014/main" id="{C1BFC547-020E-CD49-BC39-6F41C375DE6B}"/>
                      </a:ext>
                    </a:extLst>
                  </p:cNvPr>
                  <p:cNvSpPr/>
                  <p:nvPr/>
                </p:nvSpPr>
                <p:spPr>
                  <a:xfrm>
                    <a:off x="7061600" y="4501574"/>
                    <a:ext cx="127287" cy="111789"/>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76" name="Conector recto de flecha 75">
                    <a:extLst>
                      <a:ext uri="{FF2B5EF4-FFF2-40B4-BE49-F238E27FC236}">
                        <a16:creationId xmlns:a16="http://schemas.microsoft.com/office/drawing/2014/main" id="{F9F39145-FCBC-1341-93B5-818967E38C38}"/>
                      </a:ext>
                    </a:extLst>
                  </p:cNvPr>
                  <p:cNvCxnSpPr>
                    <a:cxnSpLocks/>
                  </p:cNvCxnSpPr>
                  <p:nvPr/>
                </p:nvCxnSpPr>
                <p:spPr>
                  <a:xfrm>
                    <a:off x="7073762" y="4272947"/>
                    <a:ext cx="0" cy="195226"/>
                  </a:xfrm>
                  <a:prstGeom prst="straightConnector1">
                    <a:avLst/>
                  </a:prstGeom>
                  <a:ln w="19050">
                    <a:solidFill>
                      <a:srgbClr val="149A8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7" name="Conector recto de flecha 76">
                    <a:extLst>
                      <a:ext uri="{FF2B5EF4-FFF2-40B4-BE49-F238E27FC236}">
                        <a16:creationId xmlns:a16="http://schemas.microsoft.com/office/drawing/2014/main" id="{138ACDF4-966C-8A40-AB00-7A9229F85027}"/>
                      </a:ext>
                    </a:extLst>
                  </p:cNvPr>
                  <p:cNvCxnSpPr>
                    <a:cxnSpLocks/>
                  </p:cNvCxnSpPr>
                  <p:nvPr/>
                </p:nvCxnSpPr>
                <p:spPr>
                  <a:xfrm>
                    <a:off x="7073762" y="4418137"/>
                    <a:ext cx="185879" cy="0"/>
                  </a:xfrm>
                  <a:prstGeom prst="straightConnector1">
                    <a:avLst/>
                  </a:prstGeom>
                  <a:ln w="19050">
                    <a:solidFill>
                      <a:srgbClr val="149A84"/>
                    </a:solidFill>
                    <a:tailEnd type="none"/>
                  </a:ln>
                  <a:effectLst/>
                </p:spPr>
                <p:style>
                  <a:lnRef idx="2">
                    <a:schemeClr val="accent1"/>
                  </a:lnRef>
                  <a:fillRef idx="0">
                    <a:schemeClr val="accent1"/>
                  </a:fillRef>
                  <a:effectRef idx="1">
                    <a:schemeClr val="accent1"/>
                  </a:effectRef>
                  <a:fontRef idx="minor">
                    <a:schemeClr val="tx1"/>
                  </a:fontRef>
                </p:style>
              </p:cxnSp>
            </p:grpSp>
          </p:grpSp>
        </p:grpSp>
        <p:pic>
          <p:nvPicPr>
            <p:cNvPr id="81" name="Imagen 80">
              <a:extLst>
                <a:ext uri="{FF2B5EF4-FFF2-40B4-BE49-F238E27FC236}">
                  <a16:creationId xmlns:a16="http://schemas.microsoft.com/office/drawing/2014/main" id="{3B363209-C592-0247-B4CE-3B1CBCBC2B18}"/>
                </a:ext>
              </a:extLst>
            </p:cNvPr>
            <p:cNvPicPr>
              <a:picLocks noChangeAspect="1"/>
            </p:cNvPicPr>
            <p:nvPr/>
          </p:nvPicPr>
          <p:blipFill>
            <a:blip r:embed="rId5"/>
            <a:stretch>
              <a:fillRect/>
            </a:stretch>
          </p:blipFill>
          <p:spPr>
            <a:xfrm>
              <a:off x="2827979" y="4174226"/>
              <a:ext cx="446797" cy="461527"/>
            </a:xfrm>
            <a:prstGeom prst="rect">
              <a:avLst/>
            </a:prstGeom>
          </p:spPr>
        </p:pic>
        <p:pic>
          <p:nvPicPr>
            <p:cNvPr id="82" name="Imagen 81">
              <a:extLst>
                <a:ext uri="{FF2B5EF4-FFF2-40B4-BE49-F238E27FC236}">
                  <a16:creationId xmlns:a16="http://schemas.microsoft.com/office/drawing/2014/main" id="{9DD4EEDB-229A-CA46-9759-6CB90AF3B88C}"/>
                </a:ext>
              </a:extLst>
            </p:cNvPr>
            <p:cNvPicPr>
              <a:picLocks noChangeAspect="1"/>
            </p:cNvPicPr>
            <p:nvPr/>
          </p:nvPicPr>
          <p:blipFill>
            <a:blip r:embed="rId6"/>
            <a:stretch>
              <a:fillRect/>
            </a:stretch>
          </p:blipFill>
          <p:spPr>
            <a:xfrm>
              <a:off x="6478740" y="4175511"/>
              <a:ext cx="446797" cy="461527"/>
            </a:xfrm>
            <a:prstGeom prst="rect">
              <a:avLst/>
            </a:prstGeom>
          </p:spPr>
        </p:pic>
      </p:grpSp>
    </p:spTree>
    <p:extLst>
      <p:ext uri="{BB962C8B-B14F-4D97-AF65-F5344CB8AC3E}">
        <p14:creationId xmlns:p14="http://schemas.microsoft.com/office/powerpoint/2010/main" val="1855628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ED4CFDF9-4631-9542-A8A8-BB5D357521A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CLASIFICACIÓN DE LOS INCOTERMS 2020</a:t>
            </a:r>
          </a:p>
        </p:txBody>
      </p:sp>
      <p:sp>
        <p:nvSpPr>
          <p:cNvPr id="10" name="Rectángulo 9">
            <a:extLst>
              <a:ext uri="{FF2B5EF4-FFF2-40B4-BE49-F238E27FC236}">
                <a16:creationId xmlns:a16="http://schemas.microsoft.com/office/drawing/2014/main" id="{87F1A5A1-EC60-FD4D-9456-F67590345A5C}"/>
              </a:ext>
            </a:extLst>
          </p:cNvPr>
          <p:cNvSpPr/>
          <p:nvPr/>
        </p:nvSpPr>
        <p:spPr>
          <a:xfrm>
            <a:off x="555010" y="1267380"/>
            <a:ext cx="1915626"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marL="0" lvl="0" indent="0" defTabSz="622300">
              <a:spcBef>
                <a:spcPct val="0"/>
              </a:spcBef>
              <a:spcAft>
                <a:spcPct val="35000"/>
              </a:spcAft>
              <a:buFont typeface="Arial" panose="020B0604020202020204" pitchFamily="34" charset="0"/>
              <a:buNone/>
            </a:pPr>
            <a:r>
              <a:rPr lang="es-PE" sz="1100" b="1" kern="1200" dirty="0">
                <a:solidFill>
                  <a:schemeClr val="bg1"/>
                </a:solidFill>
                <a:latin typeface="Calibri" panose="020F0502020204030204" pitchFamily="34" charset="0"/>
                <a:ea typeface="Calibri" panose="020F0502020204030204" pitchFamily="34" charset="0"/>
                <a:cs typeface="Arial" panose="020B0604020202020204" pitchFamily="34" charset="0"/>
              </a:rPr>
              <a:t>Entrega y Riesgo</a:t>
            </a:r>
          </a:p>
          <a:p>
            <a:pPr marL="90488" lvl="1" indent="-90488"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El vendedor entrega la mercancía al comprador a bordo del buque designado por el comprador en el puerto de origen, el  riesgo de pérdida o daño de la mercancía se transmite también en este momento.</a:t>
            </a:r>
          </a:p>
        </p:txBody>
      </p:sp>
      <p:sp>
        <p:nvSpPr>
          <p:cNvPr id="11" name="object 7">
            <a:extLst>
              <a:ext uri="{FF2B5EF4-FFF2-40B4-BE49-F238E27FC236}">
                <a16:creationId xmlns:a16="http://schemas.microsoft.com/office/drawing/2014/main" id="{D14DE62A-2C18-1040-87AD-16BAD470C225}"/>
              </a:ext>
            </a:extLst>
          </p:cNvPr>
          <p:cNvSpPr txBox="1"/>
          <p:nvPr/>
        </p:nvSpPr>
        <p:spPr>
          <a:xfrm>
            <a:off x="503238" y="757251"/>
            <a:ext cx="8172450" cy="400110"/>
          </a:xfrm>
          <a:prstGeom prst="rect">
            <a:avLst/>
          </a:prstGeom>
        </p:spPr>
        <p:txBody>
          <a:bodyPr vert="horz" wrap="square" lIns="0" tIns="0" rIns="0" bIns="0" rtlCol="0">
            <a:spAutoFit/>
          </a:bodyPr>
          <a:lstStyle/>
          <a:p>
            <a:pPr algn="ctr">
              <a:spcAft>
                <a:spcPts val="1200"/>
              </a:spcAft>
            </a:pPr>
            <a:r>
              <a:rPr lang="en-US" sz="1400" b="1" dirty="0">
                <a:solidFill>
                  <a:srgbClr val="FE7828"/>
                </a:solidFill>
                <a:latin typeface="Calibri" panose="020F0502020204030204" pitchFamily="34" charset="0"/>
                <a:cs typeface="Calibri" panose="020F0502020204030204" pitchFamily="34" charset="0"/>
              </a:rPr>
              <a:t>CIF – Cost, Insurance and Freight</a:t>
            </a:r>
            <a:br>
              <a:rPr lang="es-PE" sz="1400" b="1" dirty="0">
                <a:solidFill>
                  <a:srgbClr val="FE7828"/>
                </a:solidFill>
                <a:effectLst/>
                <a:latin typeface="Calibri" panose="020F0502020204030204" pitchFamily="34" charset="0"/>
                <a:cs typeface="Calibri" panose="020F0502020204030204" pitchFamily="34" charset="0"/>
              </a:rPr>
            </a:br>
            <a:r>
              <a:rPr lang="es-PE" sz="1200" b="1" dirty="0">
                <a:solidFill>
                  <a:srgbClr val="FE7828"/>
                </a:solidFill>
                <a:latin typeface="Calibri" panose="020F0502020204030204" pitchFamily="34" charset="0"/>
                <a:cs typeface="Calibri" panose="020F0502020204030204" pitchFamily="34" charset="0"/>
              </a:rPr>
              <a:t>‘COSTE, SEGURO Y FLETE (INCLUIR EL PUERTO DE DESTINO DESIGNADO)’</a:t>
            </a:r>
            <a:endParaRPr lang="es-PE" sz="1200" dirty="0">
              <a:solidFill>
                <a:srgbClr val="FE7828"/>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98E97218-72CC-414F-A4D1-B94A51BCA954}"/>
              </a:ext>
            </a:extLst>
          </p:cNvPr>
          <p:cNvSpPr/>
          <p:nvPr/>
        </p:nvSpPr>
        <p:spPr>
          <a:xfrm>
            <a:off x="988441" y="2629935"/>
            <a:ext cx="2182048" cy="1248212"/>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Seguro</a:t>
            </a:r>
          </a:p>
          <a:p>
            <a:pPr marL="88900" lvl="1" indent="-88900" defTabSz="533400">
              <a:lnSpc>
                <a:spcPct val="90000"/>
              </a:lnSpc>
              <a:spcBef>
                <a:spcPct val="0"/>
              </a:spcBef>
              <a:spcAft>
                <a:spcPct val="15000"/>
              </a:spcAft>
              <a:buChar char="•"/>
            </a:pPr>
            <a:r>
              <a:rPr lang="es-PE" sz="800" b="1" dirty="0">
                <a:solidFill>
                  <a:srgbClr val="FFFFFF"/>
                </a:solidFill>
                <a:latin typeface="Calibri" panose="020F0502020204030204" pitchFamily="34" charset="0"/>
                <a:cs typeface="Arial" panose="020B0604020202020204" pitchFamily="34" charset="0"/>
              </a:rPr>
              <a:t>El vendedor también debe contratar la cobertura de seguro contra el riesgo del comprador de pérdida o daño de la mercancía desde el puerto de embarque hasta al menos el puerto de destino.</a:t>
            </a:r>
          </a:p>
          <a:p>
            <a:pPr marL="88900" lvl="1" indent="-889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debe obtener una cobertura de seguro con cláusulas de carga ¨C¨.</a:t>
            </a:r>
          </a:p>
        </p:txBody>
      </p:sp>
      <p:sp>
        <p:nvSpPr>
          <p:cNvPr id="13" name="Rectángulo 12">
            <a:extLst>
              <a:ext uri="{FF2B5EF4-FFF2-40B4-BE49-F238E27FC236}">
                <a16:creationId xmlns:a16="http://schemas.microsoft.com/office/drawing/2014/main" id="{8493BAB0-3A2A-A841-A5CE-463E017674CB}"/>
              </a:ext>
            </a:extLst>
          </p:cNvPr>
          <p:cNvSpPr/>
          <p:nvPr/>
        </p:nvSpPr>
        <p:spPr>
          <a:xfrm>
            <a:off x="3480976" y="2629935"/>
            <a:ext cx="2182048" cy="124390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6223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Costos de Descarga</a:t>
            </a:r>
          </a:p>
          <a:p>
            <a:pPr marL="114300" lvl="1" indent="-114300" defTabSz="533400">
              <a:lnSpc>
                <a:spcPct val="90000"/>
              </a:lnSpc>
              <a:spcBef>
                <a:spcPct val="0"/>
              </a:spcBef>
              <a:spcAft>
                <a:spcPct val="15000"/>
              </a:spcAft>
              <a:buChar char="•"/>
            </a:pPr>
            <a:r>
              <a:rPr lang="es-PE" sz="900" dirty="0">
                <a:solidFill>
                  <a:srgbClr val="FFFFFF"/>
                </a:solidFill>
                <a:latin typeface="Calibri" panose="020F0502020204030204" pitchFamily="34" charset="0"/>
                <a:cs typeface="Arial" panose="020B0604020202020204" pitchFamily="34" charset="0"/>
              </a:rPr>
              <a:t>Si el vendedor incurre en costos de descarga en el punto específico en el puerto de destino, no tiene derecho a recuperar estos del comprador a menos que las partes lo acuerden de </a:t>
            </a:r>
            <a:br>
              <a:rPr lang="es-PE" sz="900" dirty="0">
                <a:solidFill>
                  <a:srgbClr val="FFFFFF"/>
                </a:solidFill>
                <a:latin typeface="Calibri" panose="020F0502020204030204" pitchFamily="34" charset="0"/>
                <a:cs typeface="Arial" panose="020B0604020202020204" pitchFamily="34" charset="0"/>
              </a:rPr>
            </a:br>
            <a:r>
              <a:rPr lang="es-PE" sz="900" dirty="0">
                <a:solidFill>
                  <a:srgbClr val="FFFFFF"/>
                </a:solidFill>
                <a:latin typeface="Calibri" panose="020F0502020204030204" pitchFamily="34" charset="0"/>
                <a:cs typeface="Arial" panose="020B0604020202020204" pitchFamily="34" charset="0"/>
              </a:rPr>
              <a:t>otro modo.</a:t>
            </a:r>
          </a:p>
        </p:txBody>
      </p:sp>
      <p:sp>
        <p:nvSpPr>
          <p:cNvPr id="14" name="Rectángulo 13">
            <a:extLst>
              <a:ext uri="{FF2B5EF4-FFF2-40B4-BE49-F238E27FC236}">
                <a16:creationId xmlns:a16="http://schemas.microsoft.com/office/drawing/2014/main" id="{63FAA802-CABD-FF4D-8AEE-3ABD2C0DF4FF}"/>
              </a:ext>
            </a:extLst>
          </p:cNvPr>
          <p:cNvSpPr/>
          <p:nvPr/>
        </p:nvSpPr>
        <p:spPr>
          <a:xfrm>
            <a:off x="6012229" y="2629935"/>
            <a:ext cx="2182048" cy="1255458"/>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lvl="0" indent="0" defTabSz="444500">
              <a:lnSpc>
                <a:spcPct val="90000"/>
              </a:lnSpc>
              <a:spcBef>
                <a:spcPct val="0"/>
              </a:spcBef>
              <a:spcAft>
                <a:spcPct val="35000"/>
              </a:spcAft>
              <a:buNone/>
            </a:pPr>
            <a:r>
              <a:rPr lang="es-PE" sz="1100" b="1" dirty="0">
                <a:solidFill>
                  <a:schemeClr val="bg1"/>
                </a:solidFill>
                <a:latin typeface="Calibri" panose="020F0502020204030204" pitchFamily="34" charset="0"/>
                <a:cs typeface="Arial" panose="020B0604020202020204" pitchFamily="34" charset="0"/>
              </a:rPr>
              <a:t>Despacho de exportación/importación </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El vendedor despacha la mercancía para la exportación cuando sea aplicable.</a:t>
            </a:r>
          </a:p>
          <a:p>
            <a:pPr marL="114300" lvl="1" indent="-114300" defTabSz="533400">
              <a:lnSpc>
                <a:spcPct val="90000"/>
              </a:lnSpc>
              <a:spcBef>
                <a:spcPct val="0"/>
              </a:spcBef>
              <a:spcAft>
                <a:spcPct val="15000"/>
              </a:spcAft>
              <a:buChar char="•"/>
            </a:pPr>
            <a:r>
              <a:rPr lang="es-PE" sz="800" dirty="0">
                <a:solidFill>
                  <a:srgbClr val="FFFFFF"/>
                </a:solidFill>
                <a:latin typeface="Calibri" panose="020F0502020204030204" pitchFamily="34" charset="0"/>
                <a:cs typeface="Arial" panose="020B0604020202020204" pitchFamily="34" charset="0"/>
              </a:rPr>
              <a:t>Sin embargo el vendedor no está obligado a despachar la mercancía para la importación si esta se encontrará en tránsito a su destino final a través de países terceros.</a:t>
            </a:r>
          </a:p>
        </p:txBody>
      </p:sp>
      <p:sp>
        <p:nvSpPr>
          <p:cNvPr id="15" name="Rectángulo 14">
            <a:extLst>
              <a:ext uri="{FF2B5EF4-FFF2-40B4-BE49-F238E27FC236}">
                <a16:creationId xmlns:a16="http://schemas.microsoft.com/office/drawing/2014/main" id="{FCC1BFD5-F89E-BA44-99B9-E10DC31288C3}"/>
              </a:ext>
            </a:extLst>
          </p:cNvPr>
          <p:cNvSpPr/>
          <p:nvPr/>
        </p:nvSpPr>
        <p:spPr>
          <a:xfrm>
            <a:off x="2587010" y="1267380"/>
            <a:ext cx="1915626"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Modo de transporte</a:t>
            </a:r>
          </a:p>
          <a:p>
            <a:pPr marL="90488" lvl="1" indent="-90488" defTabSz="622300">
              <a:lnSpc>
                <a:spcPct val="90000"/>
              </a:lnSpc>
              <a:spcBef>
                <a:spcPct val="0"/>
              </a:spcBef>
              <a:spcAft>
                <a:spcPct val="35000"/>
              </a:spcAft>
              <a:buFont typeface="Arial" panose="020B0604020202020204" pitchFamily="34" charset="0"/>
              <a:buChar char="•"/>
            </a:pPr>
            <a:r>
              <a:rPr lang="es-PE" sz="800" dirty="0">
                <a:solidFill>
                  <a:srgbClr val="FFFFFF"/>
                </a:solidFill>
                <a:latin typeface="Calibri" panose="020F0502020204030204" pitchFamily="34" charset="0"/>
                <a:cs typeface="Arial" panose="020B0604020202020204" pitchFamily="34" charset="0"/>
              </a:rPr>
              <a:t>por vías navegables interiores cuando la intención de las partes es entregar la mercancía colocándola a bordo </a:t>
            </a:r>
            <a:br>
              <a:rPr lang="es-PE" sz="800" dirty="0">
                <a:solidFill>
                  <a:srgbClr val="FFFFFF"/>
                </a:solidFill>
                <a:latin typeface="Calibri" panose="020F0502020204030204" pitchFamily="34" charset="0"/>
                <a:cs typeface="Arial" panose="020B0604020202020204" pitchFamily="34" charset="0"/>
              </a:rPr>
            </a:br>
            <a:r>
              <a:rPr lang="es-PE" sz="800" dirty="0">
                <a:solidFill>
                  <a:srgbClr val="FFFFFF"/>
                </a:solidFill>
                <a:latin typeface="Calibri" panose="020F0502020204030204" pitchFamily="34" charset="0"/>
                <a:cs typeface="Arial" panose="020B0604020202020204" pitchFamily="34" charset="0"/>
              </a:rPr>
              <a:t>del buque.</a:t>
            </a:r>
          </a:p>
        </p:txBody>
      </p:sp>
      <p:sp>
        <p:nvSpPr>
          <p:cNvPr id="16" name="Rectángulo 15">
            <a:extLst>
              <a:ext uri="{FF2B5EF4-FFF2-40B4-BE49-F238E27FC236}">
                <a16:creationId xmlns:a16="http://schemas.microsoft.com/office/drawing/2014/main" id="{3E4140EB-D669-DC49-A3F8-FA2CAAB445FE}"/>
              </a:ext>
            </a:extLst>
          </p:cNvPr>
          <p:cNvSpPr/>
          <p:nvPr/>
        </p:nvSpPr>
        <p:spPr>
          <a:xfrm>
            <a:off x="4652877" y="1267380"/>
            <a:ext cx="1915626"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100" b="1" dirty="0">
                <a:solidFill>
                  <a:schemeClr val="bg1"/>
                </a:solidFill>
                <a:latin typeface="Calibri" panose="020F0502020204030204" pitchFamily="34" charset="0"/>
                <a:cs typeface="Arial" panose="020B0604020202020204" pitchFamily="34" charset="0"/>
              </a:rPr>
              <a:t>Puertos de entrega y destino</a:t>
            </a:r>
          </a:p>
          <a:p>
            <a:pPr marL="90488" lvl="1" indent="-90488" defTabSz="622300">
              <a:lnSpc>
                <a:spcPct val="90000"/>
              </a:lnSpc>
              <a:spcBef>
                <a:spcPct val="0"/>
              </a:spcBef>
              <a:spcAft>
                <a:spcPct val="35000"/>
              </a:spcAft>
              <a:buFont typeface="Arial" panose="020B0604020202020204" pitchFamily="34" charset="0"/>
              <a:buChar char="•"/>
            </a:pPr>
            <a:r>
              <a:rPr lang="es-PE" sz="700" dirty="0">
                <a:solidFill>
                  <a:srgbClr val="FFFFFF"/>
                </a:solidFill>
                <a:latin typeface="Calibri" panose="020F0502020204030204" pitchFamily="34" charset="0"/>
                <a:cs typeface="Arial" panose="020B0604020202020204" pitchFamily="34" charset="0"/>
              </a:rPr>
              <a:t>Se deben definir el puerto donde se entrega la mercancía y  el puerto acordado como destino de la mercancía.</a:t>
            </a:r>
          </a:p>
          <a:p>
            <a:pPr marL="90488" lvl="1" indent="-90488" defTabSz="622300">
              <a:lnSpc>
                <a:spcPct val="90000"/>
              </a:lnSpc>
              <a:spcBef>
                <a:spcPct val="0"/>
              </a:spcBef>
              <a:spcAft>
                <a:spcPct val="35000"/>
              </a:spcAft>
              <a:buFont typeface="Arial" panose="020B0604020202020204" pitchFamily="34" charset="0"/>
              <a:buChar char="•"/>
            </a:pPr>
            <a:r>
              <a:rPr lang="es-PE" sz="700" dirty="0">
                <a:solidFill>
                  <a:srgbClr val="FFFFFF"/>
                </a:solidFill>
                <a:latin typeface="Calibri" panose="020F0502020204030204" pitchFamily="34" charset="0"/>
                <a:cs typeface="Arial" panose="020B0604020202020204" pitchFamily="34" charset="0"/>
              </a:rPr>
              <a:t>El vendedor debe contratar el transporte de la mercancía desde la entrega hasta el destino acordado (puerto de destino)</a:t>
            </a:r>
          </a:p>
          <a:p>
            <a:pPr marL="90488" lvl="1" indent="-90488" defTabSz="622300">
              <a:lnSpc>
                <a:spcPct val="90000"/>
              </a:lnSpc>
              <a:spcBef>
                <a:spcPct val="0"/>
              </a:spcBef>
              <a:spcAft>
                <a:spcPct val="35000"/>
              </a:spcAft>
              <a:buFont typeface="Arial" panose="020B0604020202020204" pitchFamily="34" charset="0"/>
              <a:buChar char="•"/>
            </a:pPr>
            <a:r>
              <a:rPr lang="es-PE" sz="700" dirty="0">
                <a:solidFill>
                  <a:srgbClr val="FFFFFF"/>
                </a:solidFill>
                <a:latin typeface="Calibri" panose="020F0502020204030204" pitchFamily="34" charset="0"/>
                <a:cs typeface="Arial" panose="020B0604020202020204" pitchFamily="34" charset="0"/>
              </a:rPr>
              <a:t>El puerto de destino siempre debe estar claramente identificado.</a:t>
            </a:r>
          </a:p>
        </p:txBody>
      </p:sp>
      <p:sp>
        <p:nvSpPr>
          <p:cNvPr id="17" name="Rectángulo 16">
            <a:extLst>
              <a:ext uri="{FF2B5EF4-FFF2-40B4-BE49-F238E27FC236}">
                <a16:creationId xmlns:a16="http://schemas.microsoft.com/office/drawing/2014/main" id="{C53A6D8E-D811-5646-B888-BC25BBF7055B}"/>
              </a:ext>
            </a:extLst>
          </p:cNvPr>
          <p:cNvSpPr/>
          <p:nvPr/>
        </p:nvSpPr>
        <p:spPr>
          <a:xfrm>
            <a:off x="6684877" y="1267380"/>
            <a:ext cx="1915626" cy="1255457"/>
          </a:xfrm>
          <a:prstGeom prst="rect">
            <a:avLst/>
          </a:prstGeom>
          <a:solidFill>
            <a:srgbClr val="92C14E"/>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tIns="72000"/>
          <a:lstStyle/>
          <a:p>
            <a:pPr defTabSz="622300">
              <a:lnSpc>
                <a:spcPct val="90000"/>
              </a:lnSpc>
              <a:spcBef>
                <a:spcPct val="0"/>
              </a:spcBef>
              <a:spcAft>
                <a:spcPct val="35000"/>
              </a:spcAft>
            </a:pPr>
            <a:r>
              <a:rPr lang="es-PE" sz="1000" b="1" dirty="0">
                <a:solidFill>
                  <a:schemeClr val="bg1"/>
                </a:solidFill>
                <a:latin typeface="Calibri" panose="020F0502020204030204" pitchFamily="34" charset="0"/>
                <a:cs typeface="Arial" panose="020B0604020202020204" pitchFamily="34" charset="0"/>
              </a:rPr>
              <a:t>Identificar el punto de destino en el puerto de descarga</a:t>
            </a:r>
          </a:p>
          <a:p>
            <a:pPr marL="90488" lvl="1" indent="-90488" defTabSz="622300">
              <a:lnSpc>
                <a:spcPct val="90000"/>
              </a:lnSpc>
              <a:spcBef>
                <a:spcPct val="0"/>
              </a:spcBef>
              <a:spcAft>
                <a:spcPct val="35000"/>
              </a:spcAft>
              <a:buFont typeface="Arial" panose="020B0604020202020204" pitchFamily="34" charset="0"/>
              <a:buChar char="•"/>
            </a:pPr>
            <a:r>
              <a:rPr lang="es-PE" sz="700" dirty="0">
                <a:solidFill>
                  <a:srgbClr val="FFFFFF"/>
                </a:solidFill>
                <a:latin typeface="Calibri" panose="020F0502020204030204" pitchFamily="34" charset="0"/>
                <a:cs typeface="Arial" panose="020B0604020202020204" pitchFamily="34" charset="0"/>
              </a:rPr>
              <a:t>Es importante que el punto en el puerto de destino designado sea identificado, puesto que los costos hasta dicho punto corren por cuenta del vendedor.</a:t>
            </a:r>
          </a:p>
          <a:p>
            <a:pPr marL="90488" lvl="1" indent="-90488" defTabSz="622300">
              <a:lnSpc>
                <a:spcPct val="90000"/>
              </a:lnSpc>
              <a:spcBef>
                <a:spcPct val="0"/>
              </a:spcBef>
              <a:spcAft>
                <a:spcPct val="35000"/>
              </a:spcAft>
              <a:buFont typeface="Arial" panose="020B0604020202020204" pitchFamily="34" charset="0"/>
              <a:buChar char="•"/>
            </a:pPr>
            <a:r>
              <a:rPr lang="es-PE" sz="700" dirty="0">
                <a:solidFill>
                  <a:srgbClr val="FFFFFF"/>
                </a:solidFill>
                <a:latin typeface="Calibri" panose="020F0502020204030204" pitchFamily="34" charset="0"/>
                <a:cs typeface="Arial" panose="020B0604020202020204" pitchFamily="34" charset="0"/>
              </a:rPr>
              <a:t>De ser necesarios múltiples transportistas , estos deben especificarse  en el contrato de compraventa internacional.</a:t>
            </a:r>
          </a:p>
        </p:txBody>
      </p:sp>
      <p:grpSp>
        <p:nvGrpSpPr>
          <p:cNvPr id="18" name="Grupo 17">
            <a:extLst>
              <a:ext uri="{FF2B5EF4-FFF2-40B4-BE49-F238E27FC236}">
                <a16:creationId xmlns:a16="http://schemas.microsoft.com/office/drawing/2014/main" id="{897EAFCA-A912-374D-A0F1-460D8B3D8D65}"/>
              </a:ext>
            </a:extLst>
          </p:cNvPr>
          <p:cNvGrpSpPr/>
          <p:nvPr/>
        </p:nvGrpSpPr>
        <p:grpSpPr>
          <a:xfrm>
            <a:off x="2250219" y="3916030"/>
            <a:ext cx="4424886" cy="1324046"/>
            <a:chOff x="2524720" y="4017588"/>
            <a:chExt cx="4424886" cy="1324046"/>
          </a:xfrm>
        </p:grpSpPr>
        <p:grpSp>
          <p:nvGrpSpPr>
            <p:cNvPr id="19" name="Grupo 18">
              <a:extLst>
                <a:ext uri="{FF2B5EF4-FFF2-40B4-BE49-F238E27FC236}">
                  <a16:creationId xmlns:a16="http://schemas.microsoft.com/office/drawing/2014/main" id="{9B9D6D6B-661F-6848-A9D5-B6DB7F7472D1}"/>
                </a:ext>
              </a:extLst>
            </p:cNvPr>
            <p:cNvGrpSpPr/>
            <p:nvPr/>
          </p:nvGrpSpPr>
          <p:grpSpPr>
            <a:xfrm>
              <a:off x="2524720" y="4017588"/>
              <a:ext cx="4424886" cy="1324046"/>
              <a:chOff x="2524720" y="4017588"/>
              <a:chExt cx="4424886" cy="1324046"/>
            </a:xfrm>
          </p:grpSpPr>
          <p:pic>
            <p:nvPicPr>
              <p:cNvPr id="22" name="Imagen 21">
                <a:extLst>
                  <a:ext uri="{FF2B5EF4-FFF2-40B4-BE49-F238E27FC236}">
                    <a16:creationId xmlns:a16="http://schemas.microsoft.com/office/drawing/2014/main" id="{6498AADB-D13C-9C49-A155-0316E0F2E172}"/>
                  </a:ext>
                </a:extLst>
              </p:cNvPr>
              <p:cNvPicPr>
                <a:picLocks noChangeAspect="1"/>
              </p:cNvPicPr>
              <p:nvPr/>
            </p:nvPicPr>
            <p:blipFill>
              <a:blip r:embed="rId3"/>
              <a:stretch>
                <a:fillRect/>
              </a:stretch>
            </p:blipFill>
            <p:spPr>
              <a:xfrm>
                <a:off x="5583659" y="4456581"/>
                <a:ext cx="246116" cy="264896"/>
              </a:xfrm>
              <a:prstGeom prst="rect">
                <a:avLst/>
              </a:prstGeom>
            </p:spPr>
          </p:pic>
          <p:pic>
            <p:nvPicPr>
              <p:cNvPr id="23" name="Imagen 22">
                <a:extLst>
                  <a:ext uri="{FF2B5EF4-FFF2-40B4-BE49-F238E27FC236}">
                    <a16:creationId xmlns:a16="http://schemas.microsoft.com/office/drawing/2014/main" id="{D269DC11-9628-D249-B6AF-68239C19F819}"/>
                  </a:ext>
                </a:extLst>
              </p:cNvPr>
              <p:cNvPicPr>
                <a:picLocks noChangeAspect="1"/>
              </p:cNvPicPr>
              <p:nvPr/>
            </p:nvPicPr>
            <p:blipFill>
              <a:blip r:embed="rId3"/>
              <a:stretch>
                <a:fillRect/>
              </a:stretch>
            </p:blipFill>
            <p:spPr>
              <a:xfrm>
                <a:off x="3921114" y="4456581"/>
                <a:ext cx="246116" cy="264896"/>
              </a:xfrm>
              <a:prstGeom prst="rect">
                <a:avLst/>
              </a:prstGeom>
            </p:spPr>
          </p:pic>
          <p:grpSp>
            <p:nvGrpSpPr>
              <p:cNvPr id="24" name="Grupo 23">
                <a:extLst>
                  <a:ext uri="{FF2B5EF4-FFF2-40B4-BE49-F238E27FC236}">
                    <a16:creationId xmlns:a16="http://schemas.microsoft.com/office/drawing/2014/main" id="{0CE0E710-50C2-8842-A4F4-69FF2869C1D4}"/>
                  </a:ext>
                </a:extLst>
              </p:cNvPr>
              <p:cNvGrpSpPr/>
              <p:nvPr/>
            </p:nvGrpSpPr>
            <p:grpSpPr>
              <a:xfrm>
                <a:off x="2524720" y="4017588"/>
                <a:ext cx="4424886" cy="1324046"/>
                <a:chOff x="2524720" y="4087678"/>
                <a:chExt cx="4424886" cy="1324046"/>
              </a:xfrm>
            </p:grpSpPr>
            <p:sp>
              <p:nvSpPr>
                <p:cNvPr id="25" name="CuadroTexto 24">
                  <a:extLst>
                    <a:ext uri="{FF2B5EF4-FFF2-40B4-BE49-F238E27FC236}">
                      <a16:creationId xmlns:a16="http://schemas.microsoft.com/office/drawing/2014/main" id="{6D0190CC-840B-994D-B257-0C2B4A842F5E}"/>
                    </a:ext>
                  </a:extLst>
                </p:cNvPr>
                <p:cNvSpPr txBox="1"/>
                <p:nvPr/>
              </p:nvSpPr>
              <p:spPr>
                <a:xfrm>
                  <a:off x="3820004" y="4087678"/>
                  <a:ext cx="607402" cy="161583"/>
                </a:xfrm>
                <a:prstGeom prst="rect">
                  <a:avLst/>
                </a:prstGeom>
                <a:noFill/>
              </p:spPr>
              <p:txBody>
                <a:bodyPr wrap="square" lIns="0" tIns="0" rIns="0" bIns="0" rtlCol="0">
                  <a:spAutoFit/>
                </a:bodyPr>
                <a:lstStyle/>
                <a:p>
                  <a:pPr algn="ctr"/>
                  <a:r>
                    <a:rPr lang="es-PE" sz="1050" dirty="0"/>
                    <a:t>Entrega</a:t>
                  </a:r>
                </a:p>
              </p:txBody>
            </p:sp>
            <p:sp>
              <p:nvSpPr>
                <p:cNvPr id="26" name="Rectángulo 25">
                  <a:extLst>
                    <a:ext uri="{FF2B5EF4-FFF2-40B4-BE49-F238E27FC236}">
                      <a16:creationId xmlns:a16="http://schemas.microsoft.com/office/drawing/2014/main" id="{F428EEB6-D159-ED42-BFB9-A67FBCB839A7}"/>
                    </a:ext>
                  </a:extLst>
                </p:cNvPr>
                <p:cNvSpPr/>
                <p:nvPr/>
              </p:nvSpPr>
              <p:spPr>
                <a:xfrm>
                  <a:off x="3132014" y="5230526"/>
                  <a:ext cx="912023" cy="181198"/>
                </a:xfrm>
                <a:prstGeom prst="rect">
                  <a:avLst/>
                </a:prstGeom>
                <a:solidFill>
                  <a:srgbClr val="E3DCED"/>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Export </a:t>
                  </a: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27" name="Conector recto de flecha 26">
                  <a:extLst>
                    <a:ext uri="{FF2B5EF4-FFF2-40B4-BE49-F238E27FC236}">
                      <a16:creationId xmlns:a16="http://schemas.microsoft.com/office/drawing/2014/main" id="{589F5F43-C1BC-974C-A862-EE581B52F9EF}"/>
                    </a:ext>
                  </a:extLst>
                </p:cNvPr>
                <p:cNvCxnSpPr>
                  <a:cxnSpLocks/>
                </p:cNvCxnSpPr>
                <p:nvPr/>
              </p:nvCxnSpPr>
              <p:spPr>
                <a:xfrm>
                  <a:off x="4044037" y="4864543"/>
                  <a:ext cx="2599381"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Conector recto de flecha 27">
                  <a:extLst>
                    <a:ext uri="{FF2B5EF4-FFF2-40B4-BE49-F238E27FC236}">
                      <a16:creationId xmlns:a16="http://schemas.microsoft.com/office/drawing/2014/main" id="{E727637B-37BC-EE46-9D27-D330FE812EE0}"/>
                    </a:ext>
                  </a:extLst>
                </p:cNvPr>
                <p:cNvCxnSpPr>
                  <a:cxnSpLocks/>
                </p:cNvCxnSpPr>
                <p:nvPr/>
              </p:nvCxnSpPr>
              <p:spPr>
                <a:xfrm>
                  <a:off x="4044037" y="4997767"/>
                  <a:ext cx="2599381" cy="0"/>
                </a:xfrm>
                <a:prstGeom prst="straightConnector1">
                  <a:avLst/>
                </a:prstGeom>
                <a:ln w="15875">
                  <a:solidFill>
                    <a:srgbClr val="FE7828"/>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onector recto de flecha 28">
                  <a:extLst>
                    <a:ext uri="{FF2B5EF4-FFF2-40B4-BE49-F238E27FC236}">
                      <a16:creationId xmlns:a16="http://schemas.microsoft.com/office/drawing/2014/main" id="{ECCC5FFB-3899-8447-A8D2-4A76A5F12BA5}"/>
                    </a:ext>
                  </a:extLst>
                </p:cNvPr>
                <p:cNvCxnSpPr>
                  <a:cxnSpLocks/>
                </p:cNvCxnSpPr>
                <p:nvPr/>
              </p:nvCxnSpPr>
              <p:spPr>
                <a:xfrm>
                  <a:off x="3096936" y="4864543"/>
                  <a:ext cx="2722025"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onector recto de flecha 29">
                  <a:extLst>
                    <a:ext uri="{FF2B5EF4-FFF2-40B4-BE49-F238E27FC236}">
                      <a16:creationId xmlns:a16="http://schemas.microsoft.com/office/drawing/2014/main" id="{A9B92969-191D-1048-92A6-790D3A91A721}"/>
                    </a:ext>
                  </a:extLst>
                </p:cNvPr>
                <p:cNvCxnSpPr>
                  <a:cxnSpLocks/>
                </p:cNvCxnSpPr>
                <p:nvPr/>
              </p:nvCxnSpPr>
              <p:spPr>
                <a:xfrm>
                  <a:off x="3096936" y="4991712"/>
                  <a:ext cx="1026103"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CuadroTexto 30">
                  <a:extLst>
                    <a:ext uri="{FF2B5EF4-FFF2-40B4-BE49-F238E27FC236}">
                      <a16:creationId xmlns:a16="http://schemas.microsoft.com/office/drawing/2014/main" id="{EA078C02-0E8C-DF40-8F1E-2D6F74E042E2}"/>
                    </a:ext>
                  </a:extLst>
                </p:cNvPr>
                <p:cNvSpPr txBox="1"/>
                <p:nvPr/>
              </p:nvSpPr>
              <p:spPr>
                <a:xfrm>
                  <a:off x="2743396" y="4795668"/>
                  <a:ext cx="286452" cy="123111"/>
                </a:xfrm>
                <a:prstGeom prst="rect">
                  <a:avLst/>
                </a:prstGeom>
                <a:noFill/>
              </p:spPr>
              <p:txBody>
                <a:bodyPr wrap="square" lIns="0" tIns="0" rIns="0" bIns="0" rtlCol="0">
                  <a:spAutoFit/>
                </a:bodyPr>
                <a:lstStyle/>
                <a:p>
                  <a:pPr algn="r"/>
                  <a:r>
                    <a:rPr lang="es-PE" sz="800" b="1" dirty="0">
                      <a:solidFill>
                        <a:srgbClr val="7150A0"/>
                      </a:solidFill>
                    </a:rPr>
                    <a:t>COSTS</a:t>
                  </a:r>
                </a:p>
              </p:txBody>
            </p:sp>
            <p:sp>
              <p:nvSpPr>
                <p:cNvPr id="32" name="CuadroTexto 31">
                  <a:extLst>
                    <a:ext uri="{FF2B5EF4-FFF2-40B4-BE49-F238E27FC236}">
                      <a16:creationId xmlns:a16="http://schemas.microsoft.com/office/drawing/2014/main" id="{3AD61D47-2BC6-BF4C-A415-1909D7E13BD4}"/>
                    </a:ext>
                  </a:extLst>
                </p:cNvPr>
                <p:cNvSpPr txBox="1"/>
                <p:nvPr/>
              </p:nvSpPr>
              <p:spPr>
                <a:xfrm>
                  <a:off x="2743396" y="4926098"/>
                  <a:ext cx="286452" cy="123111"/>
                </a:xfrm>
                <a:prstGeom prst="rect">
                  <a:avLst/>
                </a:prstGeom>
                <a:noFill/>
              </p:spPr>
              <p:txBody>
                <a:bodyPr wrap="square" lIns="0" tIns="0" rIns="0" bIns="0" rtlCol="0">
                  <a:spAutoFit/>
                </a:bodyPr>
                <a:lstStyle/>
                <a:p>
                  <a:pPr algn="r"/>
                  <a:r>
                    <a:rPr lang="es-PE" sz="800" b="1" dirty="0">
                      <a:solidFill>
                        <a:srgbClr val="7150A0"/>
                      </a:solidFill>
                    </a:rPr>
                    <a:t>RISKS</a:t>
                  </a:r>
                </a:p>
              </p:txBody>
            </p:sp>
            <p:sp>
              <p:nvSpPr>
                <p:cNvPr id="33" name="CuadroTexto 32">
                  <a:extLst>
                    <a:ext uri="{FF2B5EF4-FFF2-40B4-BE49-F238E27FC236}">
                      <a16:creationId xmlns:a16="http://schemas.microsoft.com/office/drawing/2014/main" id="{5C4363CD-0786-CB48-8F00-935555EA1EF1}"/>
                    </a:ext>
                  </a:extLst>
                </p:cNvPr>
                <p:cNvSpPr txBox="1"/>
                <p:nvPr/>
              </p:nvSpPr>
              <p:spPr>
                <a:xfrm>
                  <a:off x="6656199" y="4795668"/>
                  <a:ext cx="286452" cy="123111"/>
                </a:xfrm>
                <a:prstGeom prst="rect">
                  <a:avLst/>
                </a:prstGeom>
                <a:noFill/>
              </p:spPr>
              <p:txBody>
                <a:bodyPr wrap="square" lIns="0" tIns="0" rIns="0" bIns="0" rtlCol="0">
                  <a:spAutoFit/>
                </a:bodyPr>
                <a:lstStyle/>
                <a:p>
                  <a:r>
                    <a:rPr lang="es-PE" sz="800" b="1" dirty="0">
                      <a:solidFill>
                        <a:srgbClr val="FE7828"/>
                      </a:solidFill>
                    </a:rPr>
                    <a:t>COSTS</a:t>
                  </a:r>
                </a:p>
              </p:txBody>
            </p:sp>
            <p:sp>
              <p:nvSpPr>
                <p:cNvPr id="34" name="CuadroTexto 33">
                  <a:extLst>
                    <a:ext uri="{FF2B5EF4-FFF2-40B4-BE49-F238E27FC236}">
                      <a16:creationId xmlns:a16="http://schemas.microsoft.com/office/drawing/2014/main" id="{2DF04738-CF91-7940-8F71-C1A633E1F0EC}"/>
                    </a:ext>
                  </a:extLst>
                </p:cNvPr>
                <p:cNvSpPr txBox="1"/>
                <p:nvPr/>
              </p:nvSpPr>
              <p:spPr>
                <a:xfrm>
                  <a:off x="6663154" y="4926098"/>
                  <a:ext cx="286452" cy="123111"/>
                </a:xfrm>
                <a:prstGeom prst="rect">
                  <a:avLst/>
                </a:prstGeom>
                <a:noFill/>
              </p:spPr>
              <p:txBody>
                <a:bodyPr wrap="square" lIns="0" tIns="0" rIns="0" bIns="0" rtlCol="0">
                  <a:spAutoFit/>
                </a:bodyPr>
                <a:lstStyle/>
                <a:p>
                  <a:r>
                    <a:rPr lang="es-PE" sz="800" b="1" dirty="0">
                      <a:solidFill>
                        <a:srgbClr val="FE7828"/>
                      </a:solidFill>
                    </a:rPr>
                    <a:t>RISKS</a:t>
                  </a:r>
                </a:p>
              </p:txBody>
            </p:sp>
            <p:sp>
              <p:nvSpPr>
                <p:cNvPr id="35" name="Rectángulo 34">
                  <a:extLst>
                    <a:ext uri="{FF2B5EF4-FFF2-40B4-BE49-F238E27FC236}">
                      <a16:creationId xmlns:a16="http://schemas.microsoft.com/office/drawing/2014/main" id="{1E7E9D3E-07C5-B643-BA3D-C991B21873C6}"/>
                    </a:ext>
                  </a:extLst>
                </p:cNvPr>
                <p:cNvSpPr/>
                <p:nvPr/>
              </p:nvSpPr>
              <p:spPr>
                <a:xfrm>
                  <a:off x="5757172" y="5220971"/>
                  <a:ext cx="912023" cy="185429"/>
                </a:xfrm>
                <a:prstGeom prst="rect">
                  <a:avLst/>
                </a:prstGeom>
                <a:solidFill>
                  <a:srgbClr val="FFEBB3"/>
                </a:solidFill>
                <a:ln>
                  <a:noFill/>
                </a:ln>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a:lstStyle/>
                <a:p>
                  <a:pPr marL="0" lvl="0" indent="0" algn="ctr" defTabSz="622300">
                    <a:spcBef>
                      <a:spcPct val="0"/>
                    </a:spcBef>
                    <a:buFont typeface="Arial" panose="020B0604020202020204" pitchFamily="34" charset="0"/>
                    <a:buNone/>
                  </a:pPr>
                  <a:r>
                    <a:rPr lang="es-PE" sz="700" b="1" kern="1200" dirty="0">
                      <a:solidFill>
                        <a:schemeClr val="tx1"/>
                      </a:solidFill>
                      <a:latin typeface="Calibri" panose="020F0502020204030204" pitchFamily="34" charset="0"/>
                      <a:ea typeface="Calibri" panose="020F0502020204030204" pitchFamily="34" charset="0"/>
                      <a:cs typeface="Arial" panose="020B0604020202020204" pitchFamily="34" charset="0"/>
                    </a:rPr>
                    <a:t>Import </a:t>
                  </a:r>
                  <a:r>
                    <a:rPr lang="es-PE" sz="700" b="1" dirty="0">
                      <a:solidFill>
                        <a:schemeClr val="tx1"/>
                      </a:solidFill>
                      <a:latin typeface="Calibri" panose="020F0502020204030204" pitchFamily="34" charset="0"/>
                      <a:ea typeface="Calibri" panose="020F0502020204030204" pitchFamily="34" charset="0"/>
                      <a:cs typeface="Arial" panose="020B0604020202020204" pitchFamily="34" charset="0"/>
                    </a:rPr>
                    <a:t>formalities</a:t>
                  </a:r>
                  <a:endParaRPr lang="es-PE" sz="700" kern="1200"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cxnSp>
              <p:nvCxnSpPr>
                <p:cNvPr id="36" name="Conector recto de flecha 35">
                  <a:extLst>
                    <a:ext uri="{FF2B5EF4-FFF2-40B4-BE49-F238E27FC236}">
                      <a16:creationId xmlns:a16="http://schemas.microsoft.com/office/drawing/2014/main" id="{AF6A72F0-7665-B649-8CCD-F506FE1F9FEA}"/>
                    </a:ext>
                  </a:extLst>
                </p:cNvPr>
                <p:cNvCxnSpPr>
                  <a:cxnSpLocks/>
                </p:cNvCxnSpPr>
                <p:nvPr/>
              </p:nvCxnSpPr>
              <p:spPr>
                <a:xfrm>
                  <a:off x="4123039" y="4260089"/>
                  <a:ext cx="0" cy="250613"/>
                </a:xfrm>
                <a:prstGeom prst="straightConnector1">
                  <a:avLst/>
                </a:prstGeom>
                <a:ln w="19050">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onector recto 36">
                  <a:extLst>
                    <a:ext uri="{FF2B5EF4-FFF2-40B4-BE49-F238E27FC236}">
                      <a16:creationId xmlns:a16="http://schemas.microsoft.com/office/drawing/2014/main" id="{19A32800-00D1-AB41-82A7-E008D698CCAB}"/>
                    </a:ext>
                  </a:extLst>
                </p:cNvPr>
                <p:cNvCxnSpPr>
                  <a:cxnSpLocks/>
                </p:cNvCxnSpPr>
                <p:nvPr/>
              </p:nvCxnSpPr>
              <p:spPr>
                <a:xfrm>
                  <a:off x="2827979" y="4706154"/>
                  <a:ext cx="1070626"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a:extLst>
                    <a:ext uri="{FF2B5EF4-FFF2-40B4-BE49-F238E27FC236}">
                      <a16:creationId xmlns:a16="http://schemas.microsoft.com/office/drawing/2014/main" id="{C9E56AB8-2DB4-3347-A218-F1C4B8C9CC5E}"/>
                    </a:ext>
                  </a:extLst>
                </p:cNvPr>
                <p:cNvCxnSpPr>
                  <a:cxnSpLocks/>
                </p:cNvCxnSpPr>
                <p:nvPr/>
              </p:nvCxnSpPr>
              <p:spPr>
                <a:xfrm>
                  <a:off x="3894505" y="4702054"/>
                  <a:ext cx="55060" cy="89514"/>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 name="Grupo 38">
                  <a:extLst>
                    <a:ext uri="{FF2B5EF4-FFF2-40B4-BE49-F238E27FC236}">
                      <a16:creationId xmlns:a16="http://schemas.microsoft.com/office/drawing/2014/main" id="{4E962250-6080-3549-886D-0D219A462996}"/>
                    </a:ext>
                  </a:extLst>
                </p:cNvPr>
                <p:cNvGrpSpPr/>
                <p:nvPr/>
              </p:nvGrpSpPr>
              <p:grpSpPr>
                <a:xfrm>
                  <a:off x="3858158" y="4332135"/>
                  <a:ext cx="306078" cy="340416"/>
                  <a:chOff x="6882809" y="4272947"/>
                  <a:chExt cx="306078" cy="340416"/>
                </a:xfrm>
              </p:grpSpPr>
              <p:sp>
                <p:nvSpPr>
                  <p:cNvPr id="47" name="Rectángulo 46">
                    <a:extLst>
                      <a:ext uri="{FF2B5EF4-FFF2-40B4-BE49-F238E27FC236}">
                        <a16:creationId xmlns:a16="http://schemas.microsoft.com/office/drawing/2014/main" id="{CFB947AE-6171-3D42-8556-E5671103A3E1}"/>
                      </a:ext>
                    </a:extLst>
                  </p:cNvPr>
                  <p:cNvSpPr/>
                  <p:nvPr/>
                </p:nvSpPr>
                <p:spPr>
                  <a:xfrm>
                    <a:off x="7061600" y="4501574"/>
                    <a:ext cx="127287" cy="111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48" name="Conector recto de flecha 47">
                    <a:extLst>
                      <a:ext uri="{FF2B5EF4-FFF2-40B4-BE49-F238E27FC236}">
                        <a16:creationId xmlns:a16="http://schemas.microsoft.com/office/drawing/2014/main" id="{F528CB66-144E-F540-B568-AEA1FD195550}"/>
                      </a:ext>
                    </a:extLst>
                  </p:cNvPr>
                  <p:cNvCxnSpPr>
                    <a:cxnSpLocks/>
                  </p:cNvCxnSpPr>
                  <p:nvPr/>
                </p:nvCxnSpPr>
                <p:spPr>
                  <a:xfrm>
                    <a:off x="7073762" y="4272947"/>
                    <a:ext cx="0" cy="195226"/>
                  </a:xfrm>
                  <a:prstGeom prst="straightConnector1">
                    <a:avLst/>
                  </a:prstGeom>
                  <a:ln w="19050">
                    <a:solidFill>
                      <a:srgbClr val="149A8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9" name="Conector recto de flecha 48">
                    <a:extLst>
                      <a:ext uri="{FF2B5EF4-FFF2-40B4-BE49-F238E27FC236}">
                        <a16:creationId xmlns:a16="http://schemas.microsoft.com/office/drawing/2014/main" id="{59E68A54-5531-9943-B4B4-EE4ADA2037FF}"/>
                      </a:ext>
                    </a:extLst>
                  </p:cNvPr>
                  <p:cNvCxnSpPr>
                    <a:cxnSpLocks/>
                  </p:cNvCxnSpPr>
                  <p:nvPr/>
                </p:nvCxnSpPr>
                <p:spPr>
                  <a:xfrm>
                    <a:off x="6882809" y="4418137"/>
                    <a:ext cx="185879" cy="0"/>
                  </a:xfrm>
                  <a:prstGeom prst="straightConnector1">
                    <a:avLst/>
                  </a:prstGeom>
                  <a:ln w="19050">
                    <a:solidFill>
                      <a:srgbClr val="149A84"/>
                    </a:solidFill>
                    <a:tailEnd type="none"/>
                  </a:ln>
                  <a:effectLst/>
                </p:spPr>
                <p:style>
                  <a:lnRef idx="2">
                    <a:schemeClr val="accent1"/>
                  </a:lnRef>
                  <a:fillRef idx="0">
                    <a:schemeClr val="accent1"/>
                  </a:fillRef>
                  <a:effectRef idx="1">
                    <a:schemeClr val="accent1"/>
                  </a:effectRef>
                  <a:fontRef idx="minor">
                    <a:schemeClr val="tx1"/>
                  </a:fontRef>
                </p:style>
              </p:cxnSp>
            </p:grpSp>
            <p:pic>
              <p:nvPicPr>
                <p:cNvPr id="40" name="Imagen 39">
                  <a:extLst>
                    <a:ext uri="{FF2B5EF4-FFF2-40B4-BE49-F238E27FC236}">
                      <a16:creationId xmlns:a16="http://schemas.microsoft.com/office/drawing/2014/main" id="{EAF97CE4-9920-6C45-8593-2D9B9AA84FF4}"/>
                    </a:ext>
                  </a:extLst>
                </p:cNvPr>
                <p:cNvPicPr>
                  <a:picLocks noChangeAspect="1"/>
                </p:cNvPicPr>
                <p:nvPr/>
              </p:nvPicPr>
              <p:blipFill rotWithShape="1">
                <a:blip r:embed="rId4"/>
                <a:srcRect t="3" r="44697" b="-5"/>
                <a:stretch/>
              </p:blipFill>
              <p:spPr>
                <a:xfrm>
                  <a:off x="4175888" y="4708805"/>
                  <a:ext cx="1407448" cy="45719"/>
                </a:xfrm>
                <a:prstGeom prst="rect">
                  <a:avLst/>
                </a:prstGeom>
              </p:spPr>
            </p:pic>
            <p:cxnSp>
              <p:nvCxnSpPr>
                <p:cNvPr id="41" name="Conector recto 40">
                  <a:extLst>
                    <a:ext uri="{FF2B5EF4-FFF2-40B4-BE49-F238E27FC236}">
                      <a16:creationId xmlns:a16="http://schemas.microsoft.com/office/drawing/2014/main" id="{5126190F-041D-8549-BAD1-35BDBA3C7ABF}"/>
                    </a:ext>
                  </a:extLst>
                </p:cNvPr>
                <p:cNvCxnSpPr>
                  <a:cxnSpLocks/>
                </p:cNvCxnSpPr>
                <p:nvPr/>
              </p:nvCxnSpPr>
              <p:spPr>
                <a:xfrm>
                  <a:off x="5852182" y="4706154"/>
                  <a:ext cx="1070626"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a:extLst>
                    <a:ext uri="{FF2B5EF4-FFF2-40B4-BE49-F238E27FC236}">
                      <a16:creationId xmlns:a16="http://schemas.microsoft.com/office/drawing/2014/main" id="{788F5BBF-A31E-BE4A-A5AC-BA99CF7E968D}"/>
                    </a:ext>
                  </a:extLst>
                </p:cNvPr>
                <p:cNvCxnSpPr>
                  <a:cxnSpLocks/>
                </p:cNvCxnSpPr>
                <p:nvPr/>
              </p:nvCxnSpPr>
              <p:spPr>
                <a:xfrm flipH="1">
                  <a:off x="5818961" y="4702054"/>
                  <a:ext cx="35984" cy="89512"/>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3" name="Grupo 42">
                  <a:extLst>
                    <a:ext uri="{FF2B5EF4-FFF2-40B4-BE49-F238E27FC236}">
                      <a16:creationId xmlns:a16="http://schemas.microsoft.com/office/drawing/2014/main" id="{F7C0141A-62A8-5849-9285-7EE48C226BCE}"/>
                    </a:ext>
                  </a:extLst>
                </p:cNvPr>
                <p:cNvGrpSpPr/>
                <p:nvPr/>
              </p:nvGrpSpPr>
              <p:grpSpPr>
                <a:xfrm>
                  <a:off x="5693529" y="4332135"/>
                  <a:ext cx="198041" cy="340416"/>
                  <a:chOff x="7061600" y="4272947"/>
                  <a:chExt cx="198041" cy="340416"/>
                </a:xfrm>
              </p:grpSpPr>
              <p:sp>
                <p:nvSpPr>
                  <p:cNvPr id="44" name="Rectángulo 43">
                    <a:extLst>
                      <a:ext uri="{FF2B5EF4-FFF2-40B4-BE49-F238E27FC236}">
                        <a16:creationId xmlns:a16="http://schemas.microsoft.com/office/drawing/2014/main" id="{B5EFA904-CD35-B04B-BCC3-0449410C4175}"/>
                      </a:ext>
                    </a:extLst>
                  </p:cNvPr>
                  <p:cNvSpPr/>
                  <p:nvPr/>
                </p:nvSpPr>
                <p:spPr>
                  <a:xfrm>
                    <a:off x="7061600" y="4501574"/>
                    <a:ext cx="127287" cy="111789"/>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45" name="Conector recto de flecha 44">
                    <a:extLst>
                      <a:ext uri="{FF2B5EF4-FFF2-40B4-BE49-F238E27FC236}">
                        <a16:creationId xmlns:a16="http://schemas.microsoft.com/office/drawing/2014/main" id="{D934F51A-C571-9D4E-9E93-C266C27C7166}"/>
                      </a:ext>
                    </a:extLst>
                  </p:cNvPr>
                  <p:cNvCxnSpPr>
                    <a:cxnSpLocks/>
                  </p:cNvCxnSpPr>
                  <p:nvPr/>
                </p:nvCxnSpPr>
                <p:spPr>
                  <a:xfrm>
                    <a:off x="7073762" y="4272947"/>
                    <a:ext cx="0" cy="195226"/>
                  </a:xfrm>
                  <a:prstGeom prst="straightConnector1">
                    <a:avLst/>
                  </a:prstGeom>
                  <a:ln w="19050">
                    <a:solidFill>
                      <a:srgbClr val="149A8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6" name="Conector recto de flecha 45">
                    <a:extLst>
                      <a:ext uri="{FF2B5EF4-FFF2-40B4-BE49-F238E27FC236}">
                        <a16:creationId xmlns:a16="http://schemas.microsoft.com/office/drawing/2014/main" id="{8B6D049D-07E6-A64B-89B0-3B827266509C}"/>
                      </a:ext>
                    </a:extLst>
                  </p:cNvPr>
                  <p:cNvCxnSpPr>
                    <a:cxnSpLocks/>
                  </p:cNvCxnSpPr>
                  <p:nvPr/>
                </p:nvCxnSpPr>
                <p:spPr>
                  <a:xfrm>
                    <a:off x="7073762" y="4418137"/>
                    <a:ext cx="185879" cy="0"/>
                  </a:xfrm>
                  <a:prstGeom prst="straightConnector1">
                    <a:avLst/>
                  </a:prstGeom>
                  <a:ln w="19050">
                    <a:solidFill>
                      <a:srgbClr val="149A84"/>
                    </a:soli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50" name="Conector recto de flecha 49">
                  <a:extLst>
                    <a:ext uri="{FF2B5EF4-FFF2-40B4-BE49-F238E27FC236}">
                      <a16:creationId xmlns:a16="http://schemas.microsoft.com/office/drawing/2014/main" id="{22B7B6AA-34DF-184C-9AD4-539006CD4178}"/>
                    </a:ext>
                  </a:extLst>
                </p:cNvPr>
                <p:cNvCxnSpPr>
                  <a:cxnSpLocks/>
                </p:cNvCxnSpPr>
                <p:nvPr/>
              </p:nvCxnSpPr>
              <p:spPr>
                <a:xfrm>
                  <a:off x="4100592" y="5126884"/>
                  <a:ext cx="1718369" cy="0"/>
                </a:xfrm>
                <a:prstGeom prst="straightConnector1">
                  <a:avLst/>
                </a:prstGeom>
                <a:ln w="15875">
                  <a:solidFill>
                    <a:srgbClr val="715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CuadroTexto 50">
                  <a:extLst>
                    <a:ext uri="{FF2B5EF4-FFF2-40B4-BE49-F238E27FC236}">
                      <a16:creationId xmlns:a16="http://schemas.microsoft.com/office/drawing/2014/main" id="{C6152256-BA39-DA43-A73F-571960E88945}"/>
                    </a:ext>
                  </a:extLst>
                </p:cNvPr>
                <p:cNvSpPr txBox="1"/>
                <p:nvPr/>
              </p:nvSpPr>
              <p:spPr>
                <a:xfrm>
                  <a:off x="2524720" y="5061270"/>
                  <a:ext cx="505128" cy="123111"/>
                </a:xfrm>
                <a:prstGeom prst="rect">
                  <a:avLst/>
                </a:prstGeom>
                <a:noFill/>
              </p:spPr>
              <p:txBody>
                <a:bodyPr wrap="square" lIns="0" tIns="0" rIns="0" bIns="0" rtlCol="0">
                  <a:spAutoFit/>
                </a:bodyPr>
                <a:lstStyle/>
                <a:p>
                  <a:pPr algn="r"/>
                  <a:r>
                    <a:rPr lang="es-PE" sz="800" b="1" dirty="0">
                      <a:solidFill>
                        <a:srgbClr val="7150A0"/>
                      </a:solidFill>
                    </a:rPr>
                    <a:t>INSURANCE</a:t>
                  </a:r>
                </a:p>
              </p:txBody>
            </p:sp>
          </p:grpSp>
        </p:grpSp>
        <p:pic>
          <p:nvPicPr>
            <p:cNvPr id="20" name="Imagen 19">
              <a:extLst>
                <a:ext uri="{FF2B5EF4-FFF2-40B4-BE49-F238E27FC236}">
                  <a16:creationId xmlns:a16="http://schemas.microsoft.com/office/drawing/2014/main" id="{C8B914DA-77AE-104F-BAEE-5EAE1BF0C1A2}"/>
                </a:ext>
              </a:extLst>
            </p:cNvPr>
            <p:cNvPicPr>
              <a:picLocks noChangeAspect="1"/>
            </p:cNvPicPr>
            <p:nvPr/>
          </p:nvPicPr>
          <p:blipFill>
            <a:blip r:embed="rId5"/>
            <a:stretch>
              <a:fillRect/>
            </a:stretch>
          </p:blipFill>
          <p:spPr>
            <a:xfrm>
              <a:off x="2827979" y="4174226"/>
              <a:ext cx="446797" cy="461527"/>
            </a:xfrm>
            <a:prstGeom prst="rect">
              <a:avLst/>
            </a:prstGeom>
          </p:spPr>
        </p:pic>
        <p:pic>
          <p:nvPicPr>
            <p:cNvPr id="21" name="Imagen 20">
              <a:extLst>
                <a:ext uri="{FF2B5EF4-FFF2-40B4-BE49-F238E27FC236}">
                  <a16:creationId xmlns:a16="http://schemas.microsoft.com/office/drawing/2014/main" id="{B5F7AEB8-14E3-0A4C-8CDD-E5C9996EE069}"/>
                </a:ext>
              </a:extLst>
            </p:cNvPr>
            <p:cNvPicPr>
              <a:picLocks noChangeAspect="1"/>
            </p:cNvPicPr>
            <p:nvPr/>
          </p:nvPicPr>
          <p:blipFill>
            <a:blip r:embed="rId6"/>
            <a:stretch>
              <a:fillRect/>
            </a:stretch>
          </p:blipFill>
          <p:spPr>
            <a:xfrm>
              <a:off x="6478740" y="4175511"/>
              <a:ext cx="446797" cy="461527"/>
            </a:xfrm>
            <a:prstGeom prst="rect">
              <a:avLst/>
            </a:prstGeom>
          </p:spPr>
        </p:pic>
      </p:grpSp>
    </p:spTree>
    <p:extLst>
      <p:ext uri="{BB962C8B-B14F-4D97-AF65-F5344CB8AC3E}">
        <p14:creationId xmlns:p14="http://schemas.microsoft.com/office/powerpoint/2010/main" val="227344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D80EDA5-5803-EF49-A0D9-D768412B88B9}"/>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AC665074-46C0-3048-A6A4-0B47D7445946}"/>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PRINCIPALES CAMBIOS</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EN LOS INCOTERMS 2020</a:t>
            </a:r>
          </a:p>
        </p:txBody>
      </p:sp>
      <p:pic>
        <p:nvPicPr>
          <p:cNvPr id="8" name="Imagen 7">
            <a:extLst>
              <a:ext uri="{FF2B5EF4-FFF2-40B4-BE49-F238E27FC236}">
                <a16:creationId xmlns:a16="http://schemas.microsoft.com/office/drawing/2014/main" id="{6B1CCC30-DDB3-8B44-996A-9FE114239221}"/>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424273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F8929DA5-D539-5A40-BF16-1A930D7BEECD}"/>
              </a:ext>
            </a:extLst>
          </p:cNvPr>
          <p:cNvPicPr>
            <a:picLocks noChangeAspect="1"/>
          </p:cNvPicPr>
          <p:nvPr/>
        </p:nvPicPr>
        <p:blipFill rotWithShape="1">
          <a:blip r:embed="rId3"/>
          <a:srcRect l="186" t="10799"/>
          <a:stretch/>
        </p:blipFill>
        <p:spPr>
          <a:xfrm>
            <a:off x="2735263" y="1277469"/>
            <a:ext cx="5939935" cy="3956519"/>
          </a:xfrm>
          <a:prstGeom prst="rect">
            <a:avLst/>
          </a:prstGeom>
        </p:spPr>
      </p:pic>
      <p:sp>
        <p:nvSpPr>
          <p:cNvPr id="5" name="object 7"/>
          <p:cNvSpPr txBox="1"/>
          <p:nvPr/>
        </p:nvSpPr>
        <p:spPr>
          <a:xfrm>
            <a:off x="510069" y="925339"/>
            <a:ext cx="4061931"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A modo de reflexión:</a:t>
            </a:r>
          </a:p>
        </p:txBody>
      </p:sp>
      <p:sp>
        <p:nvSpPr>
          <p:cNvPr id="9" name="Rectangle 5">
            <a:extLst>
              <a:ext uri="{FF2B5EF4-FFF2-40B4-BE49-F238E27FC236}">
                <a16:creationId xmlns:a16="http://schemas.microsoft.com/office/drawing/2014/main" id="{81A4E4B0-99F7-AB47-A123-9BE737485D0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1" name="Redondear rectángulo de esquina del mismo lado 10">
            <a:extLst>
              <a:ext uri="{FF2B5EF4-FFF2-40B4-BE49-F238E27FC236}">
                <a16:creationId xmlns:a16="http://schemas.microsoft.com/office/drawing/2014/main" id="{59FB9A61-51B2-EB47-8921-D2A05248578A}"/>
              </a:ext>
            </a:extLst>
          </p:cNvPr>
          <p:cNvSpPr/>
          <p:nvPr/>
        </p:nvSpPr>
        <p:spPr>
          <a:xfrm rot="16200000">
            <a:off x="-359008" y="2139718"/>
            <a:ext cx="3956518" cy="2232024"/>
          </a:xfrm>
          <a:prstGeom prst="round2SameRect">
            <a:avLst>
              <a:gd name="adj1" fmla="val 5364"/>
              <a:gd name="adj2" fmla="val 0"/>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 name="CuadroTexto 11">
            <a:extLst>
              <a:ext uri="{FF2B5EF4-FFF2-40B4-BE49-F238E27FC236}">
                <a16:creationId xmlns:a16="http://schemas.microsoft.com/office/drawing/2014/main" id="{29BCE3E4-BD54-9242-B281-42BDF170727B}"/>
              </a:ext>
            </a:extLst>
          </p:cNvPr>
          <p:cNvSpPr txBox="1"/>
          <p:nvPr/>
        </p:nvSpPr>
        <p:spPr>
          <a:xfrm>
            <a:off x="727176" y="2377656"/>
            <a:ext cx="1899483" cy="2369880"/>
          </a:xfrm>
          <a:prstGeom prst="rect">
            <a:avLst/>
          </a:prstGeom>
          <a:noFill/>
        </p:spPr>
        <p:txBody>
          <a:bodyPr wrap="square" lIns="0" tIns="0" rIns="0" bIns="0" rtlCol="0">
            <a:spAutoFit/>
          </a:bodyPr>
          <a:lstStyle/>
          <a:p>
            <a:pPr>
              <a:buSzPts val="1600"/>
            </a:pPr>
            <a:r>
              <a:rPr lang="es-ES_tradnl" sz="1400" b="1" dirty="0">
                <a:solidFill>
                  <a:schemeClr val="bg1"/>
                </a:solidFill>
                <a:latin typeface="Calibri" charset="0"/>
                <a:cs typeface="Calibri" charset="0"/>
              </a:rPr>
              <a:t>Los ejecutivos ven los mercados y proveedores desde una</a:t>
            </a:r>
          </a:p>
          <a:p>
            <a:pPr>
              <a:buSzPts val="1600"/>
            </a:pPr>
            <a:r>
              <a:rPr lang="es-ES_tradnl" sz="1400" b="1" dirty="0">
                <a:solidFill>
                  <a:schemeClr val="bg1"/>
                </a:solidFill>
                <a:latin typeface="Calibri" charset="0"/>
                <a:cs typeface="Calibri" charset="0"/>
              </a:rPr>
              <a:t>perspectiva global.</a:t>
            </a:r>
          </a:p>
          <a:p>
            <a:pPr>
              <a:buSzPts val="1600"/>
            </a:pPr>
            <a:endParaRPr lang="es-ES_tradnl" sz="1400" b="1" dirty="0">
              <a:solidFill>
                <a:schemeClr val="bg1"/>
              </a:solidFill>
              <a:latin typeface="Calibri" charset="0"/>
              <a:cs typeface="Calibri" charset="0"/>
            </a:endParaRPr>
          </a:p>
          <a:p>
            <a:pPr>
              <a:buSzPts val="1600"/>
            </a:pPr>
            <a:r>
              <a:rPr lang="es-ES_tradnl" sz="1400" b="1" dirty="0">
                <a:solidFill>
                  <a:schemeClr val="bg1"/>
                </a:solidFill>
                <a:latin typeface="Calibri" charset="0"/>
                <a:cs typeface="Calibri" charset="0"/>
              </a:rPr>
              <a:t>El control de los materiales que se mueven a través de los límites internacionales es cada vez más importante para los negocios.</a:t>
            </a:r>
          </a:p>
        </p:txBody>
      </p:sp>
      <p:pic>
        <p:nvPicPr>
          <p:cNvPr id="13" name="Imagen 12">
            <a:extLst>
              <a:ext uri="{FF2B5EF4-FFF2-40B4-BE49-F238E27FC236}">
                <a16:creationId xmlns:a16="http://schemas.microsoft.com/office/drawing/2014/main" id="{BC6C5322-09EA-C84F-8415-15F6651027B6}"/>
              </a:ext>
            </a:extLst>
          </p:cNvPr>
          <p:cNvPicPr>
            <a:picLocks noChangeAspect="1"/>
          </p:cNvPicPr>
          <p:nvPr/>
        </p:nvPicPr>
        <p:blipFill>
          <a:blip r:embed="rId4">
            <a:alphaModFix/>
            <a:lum bright="100000" contrast="100000"/>
          </a:blip>
          <a:stretch>
            <a:fillRect/>
          </a:stretch>
        </p:blipFill>
        <p:spPr>
          <a:xfrm>
            <a:off x="727177" y="2075326"/>
            <a:ext cx="157605" cy="157605"/>
          </a:xfrm>
          <a:prstGeom prst="rect">
            <a:avLst/>
          </a:prstGeom>
        </p:spPr>
      </p:pic>
    </p:spTree>
    <p:custDataLst>
      <p:tags r:id="rId1"/>
    </p:custDataLst>
    <p:extLst>
      <p:ext uri="{BB962C8B-B14F-4D97-AF65-F5344CB8AC3E}">
        <p14:creationId xmlns:p14="http://schemas.microsoft.com/office/powerpoint/2010/main" val="11015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7CA6F37F-292C-3E40-98D5-40FD439B5A1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PRINCIPALES CAMBIOS EN LOS INCOTERMS 2020</a:t>
            </a:r>
          </a:p>
        </p:txBody>
      </p:sp>
      <p:sp>
        <p:nvSpPr>
          <p:cNvPr id="8" name="Rectángulo redondeado 7">
            <a:extLst>
              <a:ext uri="{FF2B5EF4-FFF2-40B4-BE49-F238E27FC236}">
                <a16:creationId xmlns:a16="http://schemas.microsoft.com/office/drawing/2014/main" id="{BED894C6-15FA-4E40-B68D-2F6A665837C6}"/>
              </a:ext>
            </a:extLst>
          </p:cNvPr>
          <p:cNvSpPr/>
          <p:nvPr/>
        </p:nvSpPr>
        <p:spPr>
          <a:xfrm>
            <a:off x="547515" y="1465696"/>
            <a:ext cx="2535220" cy="3010887"/>
          </a:xfrm>
          <a:prstGeom prst="roundRect">
            <a:avLst>
              <a:gd name="adj" fmla="val 6762"/>
            </a:avLst>
          </a:prstGeom>
          <a:solidFill>
            <a:srgbClr val="CCEFF2"/>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000" b="1" kern="1200" dirty="0">
                <a:solidFill>
                  <a:srgbClr val="00B1C2"/>
                </a:solidFill>
                <a:latin typeface="Calibri" charset="0"/>
                <a:ea typeface="Calibri" charset="0"/>
                <a:cs typeface="Calibri" charset="0"/>
              </a:rPr>
              <a:t>CONOCIMIENTO DE EMBARQUE CON MENCIÓN “A BORDO” EN LA REGLA INCOTERMS® FRANCO TRANSPORTISTA O FREE </a:t>
            </a:r>
            <a:br>
              <a:rPr lang="es-PE" sz="1000" b="1" kern="1200" dirty="0">
                <a:solidFill>
                  <a:srgbClr val="00B1C2"/>
                </a:solidFill>
                <a:latin typeface="Calibri" charset="0"/>
                <a:ea typeface="Calibri" charset="0"/>
                <a:cs typeface="Calibri" charset="0"/>
              </a:rPr>
            </a:br>
            <a:r>
              <a:rPr lang="es-PE" sz="1000" b="1" kern="1200" dirty="0">
                <a:solidFill>
                  <a:srgbClr val="00B1C2"/>
                </a:solidFill>
                <a:latin typeface="Calibri" charset="0"/>
                <a:ea typeface="Calibri" charset="0"/>
                <a:cs typeface="Calibri" charset="0"/>
              </a:rPr>
              <a:t>CARRIER (FCA).</a:t>
            </a:r>
            <a:endParaRPr lang="es-ES" sz="1000" dirty="0"/>
          </a:p>
          <a:p>
            <a:pPr marL="0" lvl="0" algn="l" defTabSz="457200" rtl="0" eaLnBrk="1" latinLnBrk="0" hangingPunct="1"/>
            <a:r>
              <a:rPr lang="es-PE" sz="1000" kern="1200" dirty="0">
                <a:solidFill>
                  <a:schemeClr val="tx1"/>
                </a:solidFill>
                <a:latin typeface="Calibri" charset="0"/>
                <a:ea typeface="Calibri" charset="0"/>
                <a:cs typeface="Calibri" charset="0"/>
              </a:rPr>
              <a:t>Como hemos revisado en el uso de la regla FCA, cuando el transporte es multimodal e incluye en alguno de sus tramos un servicio marítimo, el exportador debe solicitar al transportista que consignen en el conocimiento de embarque la cláusula ¨A BORDO¨ con el fin de no tener problemas al obtener créditos documentarios bancarios, donde el banco solicita datos exactos de la ruta del embarque.</a:t>
            </a:r>
          </a:p>
        </p:txBody>
      </p:sp>
      <p:sp>
        <p:nvSpPr>
          <p:cNvPr id="9" name="Acorde 5">
            <a:extLst>
              <a:ext uri="{FF2B5EF4-FFF2-40B4-BE49-F238E27FC236}">
                <a16:creationId xmlns:a16="http://schemas.microsoft.com/office/drawing/2014/main" id="{D66CA567-FF66-F549-B8C5-B8A3C4B2C50A}"/>
              </a:ext>
            </a:extLst>
          </p:cNvPr>
          <p:cNvSpPr/>
          <p:nvPr/>
        </p:nvSpPr>
        <p:spPr>
          <a:xfrm rot="12600000">
            <a:off x="276723" y="2511864"/>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0" name="CuadroTexto 9">
            <a:extLst>
              <a:ext uri="{FF2B5EF4-FFF2-40B4-BE49-F238E27FC236}">
                <a16:creationId xmlns:a16="http://schemas.microsoft.com/office/drawing/2014/main" id="{28A27D53-025C-B843-B895-98ECE60F2E6C}"/>
              </a:ext>
            </a:extLst>
          </p:cNvPr>
          <p:cNvSpPr txBox="1"/>
          <p:nvPr/>
        </p:nvSpPr>
        <p:spPr>
          <a:xfrm>
            <a:off x="479524" y="2497822"/>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1</a:t>
            </a:r>
          </a:p>
        </p:txBody>
      </p:sp>
      <p:sp>
        <p:nvSpPr>
          <p:cNvPr id="13" name="Rectángulo redondeado 12">
            <a:extLst>
              <a:ext uri="{FF2B5EF4-FFF2-40B4-BE49-F238E27FC236}">
                <a16:creationId xmlns:a16="http://schemas.microsoft.com/office/drawing/2014/main" id="{4FB206CD-7CCD-FB47-BE7D-11F509D7E2EA}"/>
              </a:ext>
            </a:extLst>
          </p:cNvPr>
          <p:cNvSpPr/>
          <p:nvPr/>
        </p:nvSpPr>
        <p:spPr>
          <a:xfrm>
            <a:off x="3325055" y="1465697"/>
            <a:ext cx="2535220" cy="3010886"/>
          </a:xfrm>
          <a:prstGeom prst="roundRect">
            <a:avLst>
              <a:gd name="adj" fmla="val 5563"/>
            </a:avLst>
          </a:prstGeom>
          <a:solidFill>
            <a:srgbClr val="E6F3D6"/>
          </a:solidFill>
          <a:ln w="38100">
            <a:solidFill>
              <a:srgbClr val="8EC540"/>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000" b="1" kern="1200" dirty="0">
                <a:solidFill>
                  <a:srgbClr val="8EC540"/>
                </a:solidFill>
                <a:latin typeface="Calibri" charset="0"/>
                <a:ea typeface="Calibri" charset="0"/>
                <a:cs typeface="Calibri" charset="0"/>
              </a:rPr>
              <a:t>COSTOS: DONDE SE ENUMERAN</a:t>
            </a:r>
            <a:endParaRPr lang="es-ES" sz="1000" dirty="0"/>
          </a:p>
          <a:p>
            <a:pPr marL="0" lvl="0" algn="l" defTabSz="457200" rtl="0" eaLnBrk="1" latinLnBrk="0" hangingPunct="1"/>
            <a:r>
              <a:rPr lang="es-PE" sz="1000" kern="1200" dirty="0">
                <a:solidFill>
                  <a:schemeClr val="tx1"/>
                </a:solidFill>
                <a:latin typeface="Calibri" charset="0"/>
                <a:ea typeface="Calibri" charset="0"/>
                <a:cs typeface="Calibri" charset="0"/>
              </a:rPr>
              <a:t>En esta versión de las reglas INCOTERMS, se enlistan en la publicación de las reglas, los costos que asumirán tanto el vendedor como el comprador a detalle para facilitar al usuario el acceso a esta información al delimitar responsabilidades.</a:t>
            </a:r>
          </a:p>
        </p:txBody>
      </p:sp>
      <p:sp>
        <p:nvSpPr>
          <p:cNvPr id="14" name="Acorde 26">
            <a:extLst>
              <a:ext uri="{FF2B5EF4-FFF2-40B4-BE49-F238E27FC236}">
                <a16:creationId xmlns:a16="http://schemas.microsoft.com/office/drawing/2014/main" id="{1B7FBA85-43C2-B14B-AD27-83CA285C5EEC}"/>
              </a:ext>
            </a:extLst>
          </p:cNvPr>
          <p:cNvSpPr/>
          <p:nvPr/>
        </p:nvSpPr>
        <p:spPr>
          <a:xfrm rot="12600000">
            <a:off x="3054263" y="2493576"/>
            <a:ext cx="673990" cy="654822"/>
          </a:xfrm>
          <a:prstGeom prst="chord">
            <a:avLst>
              <a:gd name="adj1" fmla="val 2700000"/>
              <a:gd name="adj2" fmla="val 15233344"/>
            </a:avLst>
          </a:prstGeom>
          <a:solidFill>
            <a:srgbClr val="8E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5" name="CuadroTexto 14">
            <a:extLst>
              <a:ext uri="{FF2B5EF4-FFF2-40B4-BE49-F238E27FC236}">
                <a16:creationId xmlns:a16="http://schemas.microsoft.com/office/drawing/2014/main" id="{997AAE08-5355-6A41-8593-2540890761C0}"/>
              </a:ext>
            </a:extLst>
          </p:cNvPr>
          <p:cNvSpPr txBox="1"/>
          <p:nvPr/>
        </p:nvSpPr>
        <p:spPr>
          <a:xfrm>
            <a:off x="3257063" y="2497822"/>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2</a:t>
            </a:r>
          </a:p>
        </p:txBody>
      </p:sp>
      <p:sp>
        <p:nvSpPr>
          <p:cNvPr id="17" name="Rectángulo redondeado 16">
            <a:extLst>
              <a:ext uri="{FF2B5EF4-FFF2-40B4-BE49-F238E27FC236}">
                <a16:creationId xmlns:a16="http://schemas.microsoft.com/office/drawing/2014/main" id="{17FB3CD6-F192-3A49-B7FD-A2D52BC44861}"/>
              </a:ext>
            </a:extLst>
          </p:cNvPr>
          <p:cNvSpPr/>
          <p:nvPr/>
        </p:nvSpPr>
        <p:spPr>
          <a:xfrm>
            <a:off x="6102595" y="1465697"/>
            <a:ext cx="2535220" cy="3010886"/>
          </a:xfrm>
          <a:prstGeom prst="roundRect">
            <a:avLst>
              <a:gd name="adj" fmla="val 4944"/>
            </a:avLst>
          </a:prstGeom>
          <a:solidFill>
            <a:srgbClr val="FCD7D5"/>
          </a:solidFill>
          <a:ln w="3810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000" b="1" kern="1200" dirty="0">
                <a:solidFill>
                  <a:srgbClr val="EE4639"/>
                </a:solidFill>
                <a:latin typeface="Calibri" charset="0"/>
                <a:ea typeface="Calibri" charset="0"/>
                <a:cs typeface="Calibri" charset="0"/>
              </a:rPr>
              <a:t>DIFERENTES NIVELES DE COBERTURA DE SEGURO CIF Y CIP</a:t>
            </a:r>
            <a:endParaRPr lang="es-ES" sz="1000" dirty="0"/>
          </a:p>
          <a:p>
            <a:pPr marL="0" lvl="0" algn="l" defTabSz="457200" rtl="0" eaLnBrk="1" latinLnBrk="0" hangingPunct="1"/>
            <a:r>
              <a:rPr lang="es-PE" sz="1000" kern="1200" dirty="0">
                <a:solidFill>
                  <a:schemeClr val="tx1"/>
                </a:solidFill>
                <a:latin typeface="Calibri" charset="0"/>
                <a:ea typeface="Calibri" charset="0"/>
                <a:cs typeface="Calibri" charset="0"/>
              </a:rPr>
              <a:t>En versiones anteriores, se exhortaba al exportador a adquirir la cláusula de seguros que creyese pertinente, sin embargo en la versión 2020 se le indica explícitamente que la cláusula a adquirir cuando realiza una venta en CIF es la ¨C¨ (cobertura mínima), mientras que en la CIP es la ¨A¨ (mayor cobertura).</a:t>
            </a:r>
          </a:p>
        </p:txBody>
      </p:sp>
      <p:sp>
        <p:nvSpPr>
          <p:cNvPr id="18" name="Acorde 32">
            <a:extLst>
              <a:ext uri="{FF2B5EF4-FFF2-40B4-BE49-F238E27FC236}">
                <a16:creationId xmlns:a16="http://schemas.microsoft.com/office/drawing/2014/main" id="{4749E2B1-6198-7245-B8BE-4F71342FCF4A}"/>
              </a:ext>
            </a:extLst>
          </p:cNvPr>
          <p:cNvSpPr/>
          <p:nvPr/>
        </p:nvSpPr>
        <p:spPr>
          <a:xfrm rot="12600000">
            <a:off x="5831802" y="2493576"/>
            <a:ext cx="673990" cy="654822"/>
          </a:xfrm>
          <a:prstGeom prst="chord">
            <a:avLst>
              <a:gd name="adj1" fmla="val 2700000"/>
              <a:gd name="adj2" fmla="val 1523334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9" name="CuadroTexto 18">
            <a:extLst>
              <a:ext uri="{FF2B5EF4-FFF2-40B4-BE49-F238E27FC236}">
                <a16:creationId xmlns:a16="http://schemas.microsoft.com/office/drawing/2014/main" id="{4B124A64-5AED-C047-97C3-B2F7F0D75D36}"/>
              </a:ext>
            </a:extLst>
          </p:cNvPr>
          <p:cNvSpPr txBox="1"/>
          <p:nvPr/>
        </p:nvSpPr>
        <p:spPr>
          <a:xfrm>
            <a:off x="6034603" y="2497822"/>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3</a:t>
            </a:r>
          </a:p>
        </p:txBody>
      </p:sp>
    </p:spTree>
    <p:extLst>
      <p:ext uri="{BB962C8B-B14F-4D97-AF65-F5344CB8AC3E}">
        <p14:creationId xmlns:p14="http://schemas.microsoft.com/office/powerpoint/2010/main" val="436285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1B5CB97D-93D3-8B4B-BB35-C52D9E7A473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panose="020F0502020204030204" pitchFamily="34" charset="0"/>
                <a:cs typeface="Calibri" panose="020F0502020204030204" pitchFamily="34" charset="0"/>
              </a:rPr>
              <a:t>PRINCIPALES CAMBIOS EN LOS INCOTERMS 2020</a:t>
            </a:r>
          </a:p>
        </p:txBody>
      </p:sp>
      <p:grpSp>
        <p:nvGrpSpPr>
          <p:cNvPr id="5" name="Agrupar 51">
            <a:extLst>
              <a:ext uri="{FF2B5EF4-FFF2-40B4-BE49-F238E27FC236}">
                <a16:creationId xmlns:a16="http://schemas.microsoft.com/office/drawing/2014/main" id="{8F8A44A2-6F26-4046-A6F3-F2933767E455}"/>
              </a:ext>
            </a:extLst>
          </p:cNvPr>
          <p:cNvGrpSpPr/>
          <p:nvPr/>
        </p:nvGrpSpPr>
        <p:grpSpPr>
          <a:xfrm>
            <a:off x="590317" y="1224971"/>
            <a:ext cx="3802296" cy="1722587"/>
            <a:chOff x="276723" y="3467193"/>
            <a:chExt cx="3802296" cy="1722587"/>
          </a:xfrm>
        </p:grpSpPr>
        <p:sp>
          <p:nvSpPr>
            <p:cNvPr id="7" name="Rectángulo redondeado 6">
              <a:extLst>
                <a:ext uri="{FF2B5EF4-FFF2-40B4-BE49-F238E27FC236}">
                  <a16:creationId xmlns:a16="http://schemas.microsoft.com/office/drawing/2014/main" id="{84F06AB5-264B-EF48-8E4C-19099AAD57D8}"/>
                </a:ext>
              </a:extLst>
            </p:cNvPr>
            <p:cNvSpPr/>
            <p:nvPr/>
          </p:nvSpPr>
          <p:spPr>
            <a:xfrm>
              <a:off x="547515" y="3467193"/>
              <a:ext cx="3531504" cy="1722587"/>
            </a:xfrm>
            <a:prstGeom prst="roundRect">
              <a:avLst>
                <a:gd name="adj" fmla="val 6762"/>
              </a:avLst>
            </a:prstGeom>
            <a:solidFill>
              <a:srgbClr val="FFE2D2"/>
            </a:solidFill>
            <a:ln w="38100">
              <a:solidFill>
                <a:srgbClr val="FF7828"/>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100" b="1" kern="1200" dirty="0">
                  <a:solidFill>
                    <a:srgbClr val="FF7828"/>
                  </a:solidFill>
                  <a:latin typeface="Calibri" charset="0"/>
                  <a:ea typeface="Calibri" charset="0"/>
                  <a:cs typeface="Calibri" charset="0"/>
                </a:rPr>
                <a:t>DISPOSICIÓN DEL TRANSPORTE CON MEDIOS PROPIOS DE TRANSPORTE DEL VENDEDOR O DEL COMPRADOR EN FCA, DAP, DPU Y DDP</a:t>
              </a:r>
              <a:endParaRPr lang="es-ES" sz="1100" dirty="0"/>
            </a:p>
            <a:p>
              <a:pPr marL="0" lvl="0" algn="l" defTabSz="457200" rtl="0" eaLnBrk="1" latinLnBrk="0" hangingPunct="1"/>
              <a:r>
                <a:rPr lang="es-PE" sz="1100" kern="1200" dirty="0">
                  <a:solidFill>
                    <a:srgbClr val="000000"/>
                  </a:solidFill>
                  <a:latin typeface="Calibri" charset="0"/>
                  <a:ea typeface="Calibri" charset="0"/>
                  <a:cs typeface="Calibri" charset="0"/>
                </a:rPr>
                <a:t>En esta versión de los INCOTERMS se contempla la posibilidad de prescindir de un porteador (transportista) tercero ya que el comprador y el vendedor pueden usar sus propios medios de transporte de así disponerlo.</a:t>
              </a:r>
            </a:p>
          </p:txBody>
        </p:sp>
        <p:sp>
          <p:nvSpPr>
            <p:cNvPr id="8" name="Acorde 37">
              <a:extLst>
                <a:ext uri="{FF2B5EF4-FFF2-40B4-BE49-F238E27FC236}">
                  <a16:creationId xmlns:a16="http://schemas.microsoft.com/office/drawing/2014/main" id="{C897D2DC-F882-484A-8145-020E3D0AA636}"/>
                </a:ext>
              </a:extLst>
            </p:cNvPr>
            <p:cNvSpPr/>
            <p:nvPr/>
          </p:nvSpPr>
          <p:spPr>
            <a:xfrm rot="12600000">
              <a:off x="276723" y="4019363"/>
              <a:ext cx="673990" cy="654822"/>
            </a:xfrm>
            <a:prstGeom prst="chord">
              <a:avLst>
                <a:gd name="adj1" fmla="val 2700000"/>
                <a:gd name="adj2" fmla="val 15233344"/>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9" name="CuadroTexto 8">
              <a:extLst>
                <a:ext uri="{FF2B5EF4-FFF2-40B4-BE49-F238E27FC236}">
                  <a16:creationId xmlns:a16="http://schemas.microsoft.com/office/drawing/2014/main" id="{5C190E9A-9CE4-464D-AEC4-B41AF0791DEC}"/>
                </a:ext>
              </a:extLst>
            </p:cNvPr>
            <p:cNvSpPr txBox="1"/>
            <p:nvPr/>
          </p:nvSpPr>
          <p:spPr>
            <a:xfrm>
              <a:off x="479524" y="400532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4</a:t>
              </a:r>
            </a:p>
          </p:txBody>
        </p:sp>
      </p:grpSp>
      <p:grpSp>
        <p:nvGrpSpPr>
          <p:cNvPr id="15" name="Agrupar 51">
            <a:extLst>
              <a:ext uri="{FF2B5EF4-FFF2-40B4-BE49-F238E27FC236}">
                <a16:creationId xmlns:a16="http://schemas.microsoft.com/office/drawing/2014/main" id="{31204E7A-0008-2546-9853-6C33CC21AD74}"/>
              </a:ext>
            </a:extLst>
          </p:cNvPr>
          <p:cNvGrpSpPr/>
          <p:nvPr/>
        </p:nvGrpSpPr>
        <p:grpSpPr>
          <a:xfrm>
            <a:off x="4480595" y="1224971"/>
            <a:ext cx="3802296" cy="1722587"/>
            <a:chOff x="276723" y="3467193"/>
            <a:chExt cx="3802296" cy="1722587"/>
          </a:xfrm>
        </p:grpSpPr>
        <p:sp>
          <p:nvSpPr>
            <p:cNvPr id="16" name="Rectángulo redondeado 15">
              <a:extLst>
                <a:ext uri="{FF2B5EF4-FFF2-40B4-BE49-F238E27FC236}">
                  <a16:creationId xmlns:a16="http://schemas.microsoft.com/office/drawing/2014/main" id="{E17BAE1D-C95B-E349-A98D-131DFA00697E}"/>
                </a:ext>
              </a:extLst>
            </p:cNvPr>
            <p:cNvSpPr/>
            <p:nvPr/>
          </p:nvSpPr>
          <p:spPr>
            <a:xfrm>
              <a:off x="547515" y="3467193"/>
              <a:ext cx="3531504" cy="1722587"/>
            </a:xfrm>
            <a:prstGeom prst="roundRect">
              <a:avLst>
                <a:gd name="adj" fmla="val 6762"/>
              </a:avLst>
            </a:prstGeom>
            <a:solidFill>
              <a:srgbClr val="FFEBB3"/>
            </a:solidFill>
            <a:ln w="38100">
              <a:solidFill>
                <a:srgbClr val="FEC211"/>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100" b="1" kern="1200" dirty="0">
                  <a:solidFill>
                    <a:srgbClr val="FEC211"/>
                  </a:solidFill>
                  <a:latin typeface="Calibri" charset="0"/>
                  <a:ea typeface="Calibri" charset="0"/>
                  <a:cs typeface="Calibri" charset="0"/>
                </a:rPr>
                <a:t>CAMBIO EN LAS INICIALES DE DAT A DPU</a:t>
              </a:r>
              <a:endParaRPr lang="es-ES" sz="1100" dirty="0"/>
            </a:p>
            <a:p>
              <a:pPr marL="0" lvl="0" algn="l" defTabSz="457200" rtl="0" eaLnBrk="1" latinLnBrk="0" hangingPunct="1"/>
              <a:r>
                <a:rPr lang="es-PE" sz="1100" kern="1200" dirty="0">
                  <a:solidFill>
                    <a:srgbClr val="000000"/>
                  </a:solidFill>
                  <a:latin typeface="Calibri" charset="0"/>
                  <a:ea typeface="Calibri" charset="0"/>
                  <a:cs typeface="Calibri" charset="0"/>
                </a:rPr>
                <a:t>Este cambio recalca que el lugar de destino podría ser cualquier lugar y no solamente en una ¨terminal¨, sin embargo, si dicho lugar no está en una terminal, la empresa vendedora debería asegurarse de que el lugar donde tiene la intención de entregar la mercancía es uno donde podrá descargarla.</a:t>
              </a:r>
            </a:p>
          </p:txBody>
        </p:sp>
        <p:sp>
          <p:nvSpPr>
            <p:cNvPr id="17" name="Acorde 37">
              <a:extLst>
                <a:ext uri="{FF2B5EF4-FFF2-40B4-BE49-F238E27FC236}">
                  <a16:creationId xmlns:a16="http://schemas.microsoft.com/office/drawing/2014/main" id="{2026BC68-D517-724E-BE4A-E08D45DF543E}"/>
                </a:ext>
              </a:extLst>
            </p:cNvPr>
            <p:cNvSpPr/>
            <p:nvPr/>
          </p:nvSpPr>
          <p:spPr>
            <a:xfrm rot="12600000">
              <a:off x="276723" y="4019363"/>
              <a:ext cx="673990" cy="654822"/>
            </a:xfrm>
            <a:prstGeom prst="chord">
              <a:avLst>
                <a:gd name="adj1" fmla="val 2700000"/>
                <a:gd name="adj2" fmla="val 15233344"/>
              </a:avLst>
            </a:prstGeom>
            <a:solidFill>
              <a:srgbClr val="FEC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18" name="CuadroTexto 17">
              <a:extLst>
                <a:ext uri="{FF2B5EF4-FFF2-40B4-BE49-F238E27FC236}">
                  <a16:creationId xmlns:a16="http://schemas.microsoft.com/office/drawing/2014/main" id="{814C8875-24B0-AA43-AF6C-61164AD6AEE1}"/>
                </a:ext>
              </a:extLst>
            </p:cNvPr>
            <p:cNvSpPr txBox="1"/>
            <p:nvPr/>
          </p:nvSpPr>
          <p:spPr>
            <a:xfrm>
              <a:off x="479524" y="400532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5</a:t>
              </a:r>
            </a:p>
          </p:txBody>
        </p:sp>
      </p:grpSp>
      <p:grpSp>
        <p:nvGrpSpPr>
          <p:cNvPr id="27" name="Agrupar 51">
            <a:extLst>
              <a:ext uri="{FF2B5EF4-FFF2-40B4-BE49-F238E27FC236}">
                <a16:creationId xmlns:a16="http://schemas.microsoft.com/office/drawing/2014/main" id="{FD812301-A0B7-5E4B-86A9-216814624CE1}"/>
              </a:ext>
            </a:extLst>
          </p:cNvPr>
          <p:cNvGrpSpPr/>
          <p:nvPr/>
        </p:nvGrpSpPr>
        <p:grpSpPr>
          <a:xfrm>
            <a:off x="590317" y="3133284"/>
            <a:ext cx="3802296" cy="1722587"/>
            <a:chOff x="276723" y="3467193"/>
            <a:chExt cx="3802296" cy="1722587"/>
          </a:xfrm>
        </p:grpSpPr>
        <p:sp>
          <p:nvSpPr>
            <p:cNvPr id="28" name="Rectángulo redondeado 27">
              <a:extLst>
                <a:ext uri="{FF2B5EF4-FFF2-40B4-BE49-F238E27FC236}">
                  <a16:creationId xmlns:a16="http://schemas.microsoft.com/office/drawing/2014/main" id="{327B7D31-07C7-504D-B061-C235B59F5F2D}"/>
                </a:ext>
              </a:extLst>
            </p:cNvPr>
            <p:cNvSpPr/>
            <p:nvPr/>
          </p:nvSpPr>
          <p:spPr>
            <a:xfrm>
              <a:off x="547515" y="3467193"/>
              <a:ext cx="3531504" cy="1722587"/>
            </a:xfrm>
            <a:prstGeom prst="roundRect">
              <a:avLst>
                <a:gd name="adj" fmla="val 6762"/>
              </a:avLst>
            </a:prstGeom>
            <a:solidFill>
              <a:srgbClr val="E3DCED"/>
            </a:solidFill>
            <a:ln w="3810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100" b="1" kern="1200" dirty="0">
                  <a:solidFill>
                    <a:srgbClr val="7150A0"/>
                  </a:solidFill>
                  <a:latin typeface="Calibri" charset="0"/>
                  <a:ea typeface="Calibri" charset="0"/>
                  <a:cs typeface="Calibri" charset="0"/>
                </a:rPr>
                <a:t>INCLUSIÓN DE REQUISITO RELACIONADOS CON LA SEGURIDAD EN LAS OBLIGACIONES Y COSTOS DEL TRANSPORTE </a:t>
              </a:r>
              <a:endParaRPr lang="es-ES" sz="1100" dirty="0">
                <a:solidFill>
                  <a:srgbClr val="7150A0"/>
                </a:solidFill>
              </a:endParaRPr>
            </a:p>
            <a:p>
              <a:pPr marL="0" lvl="0" algn="l" defTabSz="457200" rtl="0" eaLnBrk="1" latinLnBrk="0" hangingPunct="1"/>
              <a:r>
                <a:rPr lang="es-PE" sz="1100" kern="1200" dirty="0">
                  <a:solidFill>
                    <a:srgbClr val="000000"/>
                  </a:solidFill>
                  <a:latin typeface="Calibri" charset="0"/>
                  <a:ea typeface="Calibri" charset="0"/>
                  <a:cs typeface="Calibri" charset="0"/>
                </a:rPr>
                <a:t>En esta versión se muestran específicamente por regla INCOTERM utilizada  cuáles son las atribuciones con respecto a costos de transporte y seguro, de una manera mucho más definida que en versiones anteriores(**).</a:t>
              </a:r>
            </a:p>
          </p:txBody>
        </p:sp>
        <p:sp>
          <p:nvSpPr>
            <p:cNvPr id="29" name="Acorde 37">
              <a:extLst>
                <a:ext uri="{FF2B5EF4-FFF2-40B4-BE49-F238E27FC236}">
                  <a16:creationId xmlns:a16="http://schemas.microsoft.com/office/drawing/2014/main" id="{6F2BBE45-224D-C640-B6DE-C7C8D67D65E4}"/>
                </a:ext>
              </a:extLst>
            </p:cNvPr>
            <p:cNvSpPr/>
            <p:nvPr/>
          </p:nvSpPr>
          <p:spPr>
            <a:xfrm rot="12600000">
              <a:off x="276723" y="4019363"/>
              <a:ext cx="673990" cy="654822"/>
            </a:xfrm>
            <a:prstGeom prst="chord">
              <a:avLst>
                <a:gd name="adj1" fmla="val 2700000"/>
                <a:gd name="adj2" fmla="val 15233344"/>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0" name="CuadroTexto 29">
              <a:extLst>
                <a:ext uri="{FF2B5EF4-FFF2-40B4-BE49-F238E27FC236}">
                  <a16:creationId xmlns:a16="http://schemas.microsoft.com/office/drawing/2014/main" id="{0471661A-05C9-2C4B-BDE2-73AFDC871679}"/>
                </a:ext>
              </a:extLst>
            </p:cNvPr>
            <p:cNvSpPr txBox="1"/>
            <p:nvPr/>
          </p:nvSpPr>
          <p:spPr>
            <a:xfrm>
              <a:off x="479524" y="400532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6</a:t>
              </a:r>
            </a:p>
          </p:txBody>
        </p:sp>
      </p:grpSp>
      <p:grpSp>
        <p:nvGrpSpPr>
          <p:cNvPr id="31" name="Agrupar 51">
            <a:extLst>
              <a:ext uri="{FF2B5EF4-FFF2-40B4-BE49-F238E27FC236}">
                <a16:creationId xmlns:a16="http://schemas.microsoft.com/office/drawing/2014/main" id="{2681C12E-37B4-504B-AC1B-AD65F080668F}"/>
              </a:ext>
            </a:extLst>
          </p:cNvPr>
          <p:cNvGrpSpPr/>
          <p:nvPr/>
        </p:nvGrpSpPr>
        <p:grpSpPr>
          <a:xfrm>
            <a:off x="4480595" y="3133284"/>
            <a:ext cx="3802296" cy="1722587"/>
            <a:chOff x="276723" y="3467193"/>
            <a:chExt cx="3802296" cy="1722587"/>
          </a:xfrm>
        </p:grpSpPr>
        <p:sp>
          <p:nvSpPr>
            <p:cNvPr id="32" name="Rectángulo redondeado 31">
              <a:extLst>
                <a:ext uri="{FF2B5EF4-FFF2-40B4-BE49-F238E27FC236}">
                  <a16:creationId xmlns:a16="http://schemas.microsoft.com/office/drawing/2014/main" id="{0AE622D0-904C-BA41-AED2-DB5851B0FDD1}"/>
                </a:ext>
              </a:extLst>
            </p:cNvPr>
            <p:cNvSpPr/>
            <p:nvPr/>
          </p:nvSpPr>
          <p:spPr>
            <a:xfrm>
              <a:off x="547515" y="3467193"/>
              <a:ext cx="3531504" cy="1722587"/>
            </a:xfrm>
            <a:prstGeom prst="roundRect">
              <a:avLst>
                <a:gd name="adj" fmla="val 6762"/>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lvl="0"/>
              <a:r>
                <a:rPr lang="es-PE" sz="1100" b="1" kern="1200" dirty="0">
                  <a:solidFill>
                    <a:srgbClr val="00B1C2"/>
                  </a:solidFill>
                  <a:latin typeface="Calibri" charset="0"/>
                  <a:ea typeface="Calibri" charset="0"/>
                  <a:cs typeface="Calibri" charset="0"/>
                </a:rPr>
                <a:t>NOTAS EXPLICATIVAS PARA LOS USUARIOS</a:t>
              </a:r>
              <a:endParaRPr lang="es-ES" sz="1100" dirty="0">
                <a:solidFill>
                  <a:srgbClr val="00B1C2"/>
                </a:solidFill>
              </a:endParaRPr>
            </a:p>
            <a:p>
              <a:pPr marL="0" lvl="0" algn="l" defTabSz="457200" rtl="0" eaLnBrk="1" latinLnBrk="0" hangingPunct="1"/>
              <a:r>
                <a:rPr lang="es-PE" sz="1100" kern="1200" dirty="0">
                  <a:solidFill>
                    <a:srgbClr val="000000"/>
                  </a:solidFill>
                  <a:latin typeface="Calibri" charset="0"/>
                  <a:ea typeface="Calibri" charset="0"/>
                  <a:cs typeface="Calibri" charset="0"/>
                </a:rPr>
                <a:t>Las ¨notas de orientación¨ presentadas en versiones anteriores, cambian de nombre a ¨Notas Explicativas¨ y dan ahora, con menos tecnicismos legales, una visión simplificada de la cobertura, uso, funcionalidad y delimitaciones de los INCOTERMS.</a:t>
              </a:r>
            </a:p>
          </p:txBody>
        </p:sp>
        <p:sp>
          <p:nvSpPr>
            <p:cNvPr id="33" name="Acorde 37">
              <a:extLst>
                <a:ext uri="{FF2B5EF4-FFF2-40B4-BE49-F238E27FC236}">
                  <a16:creationId xmlns:a16="http://schemas.microsoft.com/office/drawing/2014/main" id="{B3A39BAE-8B5F-064B-BAEF-67E7DDC9A975}"/>
                </a:ext>
              </a:extLst>
            </p:cNvPr>
            <p:cNvSpPr/>
            <p:nvPr/>
          </p:nvSpPr>
          <p:spPr>
            <a:xfrm rot="12600000">
              <a:off x="276723" y="4019363"/>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4" name="CuadroTexto 33">
              <a:extLst>
                <a:ext uri="{FF2B5EF4-FFF2-40B4-BE49-F238E27FC236}">
                  <a16:creationId xmlns:a16="http://schemas.microsoft.com/office/drawing/2014/main" id="{DBE3157B-5F2F-E54D-855D-18DFD38B242F}"/>
                </a:ext>
              </a:extLst>
            </p:cNvPr>
            <p:cNvSpPr txBox="1"/>
            <p:nvPr/>
          </p:nvSpPr>
          <p:spPr>
            <a:xfrm>
              <a:off x="479524" y="400532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7</a:t>
              </a:r>
            </a:p>
          </p:txBody>
        </p:sp>
      </p:grpSp>
    </p:spTree>
    <p:extLst>
      <p:ext uri="{BB962C8B-B14F-4D97-AF65-F5344CB8AC3E}">
        <p14:creationId xmlns:p14="http://schemas.microsoft.com/office/powerpoint/2010/main" val="4265515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F97C445-5864-A54F-980D-B6EEAD6C5415}"/>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D4353F8D-B3C0-0B4A-BE5B-32805261604A}"/>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1A9E0E80-DA4B-654B-9572-451992657CEB}"/>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AC6E243C-3283-EE46-AE53-86B50A146A64}"/>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E1F4DCA3-09E9-9F47-9801-2A1C8F71C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83217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1358935-6DBC-9F4F-9E86-F1CB52EDCA86}"/>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object 7">
            <a:extLst>
              <a:ext uri="{FF2B5EF4-FFF2-40B4-BE49-F238E27FC236}">
                <a16:creationId xmlns:a16="http://schemas.microsoft.com/office/drawing/2014/main" id="{B7B165F5-1A3F-A240-91D1-4D1FC77C13DA}"/>
              </a:ext>
            </a:extLst>
          </p:cNvPr>
          <p:cNvSpPr txBox="1"/>
          <p:nvPr/>
        </p:nvSpPr>
        <p:spPr>
          <a:xfrm>
            <a:off x="1279545" y="912813"/>
            <a:ext cx="5705454" cy="3662541"/>
          </a:xfrm>
          <a:prstGeom prst="rect">
            <a:avLst/>
          </a:prstGeom>
        </p:spPr>
        <p:txBody>
          <a:bodyPr vert="horz" wrap="square" lIns="0" tIns="0" rIns="0" bIns="0" rtlCol="0">
            <a:spAutoFit/>
          </a:bodyPr>
          <a:lstStyle/>
          <a:p>
            <a:r>
              <a:rPr lang="es-PE" sz="1400" dirty="0">
                <a:latin typeface="Calibri" charset="0"/>
                <a:cs typeface="Calibri" charset="0"/>
              </a:rPr>
              <a:t>Hoy en día las fronteras no son impedimento para el intercambio comercial con empresas que se encuentran en otros países.</a:t>
            </a:r>
          </a:p>
          <a:p>
            <a:endParaRPr lang="es-PE" sz="1400" dirty="0">
              <a:latin typeface="Calibri" charset="0"/>
              <a:cs typeface="Calibri" charset="0"/>
            </a:endParaRPr>
          </a:p>
          <a:p>
            <a:r>
              <a:rPr lang="es-PE" sz="1400" dirty="0">
                <a:latin typeface="Calibri" charset="0"/>
                <a:cs typeface="Calibri" charset="0"/>
              </a:rPr>
              <a:t>La logística internacional es fundamental para el desarrollo de la economía en el mundo. Constituye un punto sumamente importante en materia de distribución física, para lo cual es necesario conocer los procesos y la regulación de las exportaciones e importaciones de las mercancías y así optimizar la cadena de suministros integral, mejorar en términos de tiempo, dinero y esfuerzo la entrega de un producto al consumidor final de una frontera a otra.</a:t>
            </a:r>
          </a:p>
          <a:p>
            <a:endParaRPr lang="es-PE" sz="1400" dirty="0">
              <a:latin typeface="Calibri" charset="0"/>
              <a:cs typeface="Calibri" charset="0"/>
            </a:endParaRPr>
          </a:p>
          <a:p>
            <a:r>
              <a:rPr lang="es-PE" sz="1400" dirty="0">
                <a:latin typeface="Calibri" charset="0"/>
                <a:cs typeface="Calibri" charset="0"/>
              </a:rPr>
              <a:t>Actualmente, el Perú cuenta con tratados de libre comercio o acuerdos de alcance parcial, con lo cual el 95 % del comercio exterior se tiene con esos países. Por lo tanto, los aranceles tienden a cero. Lo ideal, por parte del Estado (infraestructura descentralizada, sepymex, etc.) y por parte del sector privado también (capacitación, manejo de información, alianzas estratégicas, etc.), es enfocarse en mejorar sus niveles de competitividad.</a:t>
            </a:r>
          </a:p>
        </p:txBody>
      </p:sp>
      <p:pic>
        <p:nvPicPr>
          <p:cNvPr id="10" name="Imagen 9">
            <a:extLst>
              <a:ext uri="{FF2B5EF4-FFF2-40B4-BE49-F238E27FC236}">
                <a16:creationId xmlns:a16="http://schemas.microsoft.com/office/drawing/2014/main" id="{879DDE2D-855D-8047-A08A-F3ABF9256AD3}"/>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2650CB5D-3BBA-1E4E-A2C9-3DBF9A1D57BD}"/>
              </a:ext>
            </a:extLst>
          </p:cNvPr>
          <p:cNvPicPr>
            <a:picLocks noChangeAspect="1"/>
          </p:cNvPicPr>
          <p:nvPr/>
        </p:nvPicPr>
        <p:blipFill>
          <a:blip r:embed="rId4"/>
          <a:stretch>
            <a:fillRect/>
          </a:stretch>
        </p:blipFill>
        <p:spPr>
          <a:xfrm>
            <a:off x="1011260" y="1601957"/>
            <a:ext cx="114138" cy="117546"/>
          </a:xfrm>
          <a:prstGeom prst="rect">
            <a:avLst/>
          </a:prstGeom>
        </p:spPr>
      </p:pic>
      <p:pic>
        <p:nvPicPr>
          <p:cNvPr id="13" name="Imagen 12">
            <a:extLst>
              <a:ext uri="{FF2B5EF4-FFF2-40B4-BE49-F238E27FC236}">
                <a16:creationId xmlns:a16="http://schemas.microsoft.com/office/drawing/2014/main" id="{9D2DFDDD-9DE9-FC43-9DC7-7BEED3CB4737}"/>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4" name="Rectangle 5">
            <a:extLst>
              <a:ext uri="{FF2B5EF4-FFF2-40B4-BE49-F238E27FC236}">
                <a16:creationId xmlns:a16="http://schemas.microsoft.com/office/drawing/2014/main" id="{692A0914-279C-C941-B63F-E83A89C57F4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5" name="Imagen 14">
            <a:extLst>
              <a:ext uri="{FF2B5EF4-FFF2-40B4-BE49-F238E27FC236}">
                <a16:creationId xmlns:a16="http://schemas.microsoft.com/office/drawing/2014/main" id="{C0CBDBFD-5BB2-8E46-B51F-238879E49E1B}"/>
              </a:ext>
            </a:extLst>
          </p:cNvPr>
          <p:cNvPicPr>
            <a:picLocks noChangeAspect="1"/>
          </p:cNvPicPr>
          <p:nvPr/>
        </p:nvPicPr>
        <p:blipFill>
          <a:blip r:embed="rId4"/>
          <a:stretch>
            <a:fillRect/>
          </a:stretch>
        </p:blipFill>
        <p:spPr>
          <a:xfrm>
            <a:off x="1011260" y="3292534"/>
            <a:ext cx="114138" cy="117546"/>
          </a:xfrm>
          <a:prstGeom prst="rect">
            <a:avLst/>
          </a:prstGeom>
        </p:spPr>
      </p:pic>
    </p:spTree>
    <p:custDataLst>
      <p:tags r:id="rId1"/>
    </p:custDataLst>
    <p:extLst>
      <p:ext uri="{BB962C8B-B14F-4D97-AF65-F5344CB8AC3E}">
        <p14:creationId xmlns:p14="http://schemas.microsoft.com/office/powerpoint/2010/main" val="116008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1D3E3C9-3308-1149-8146-97F188DCFDAD}"/>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80272B0B-B42F-E04D-8072-F88103626E11}"/>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B154D60E-3100-CB49-8B28-B08456D1E768}"/>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89ED87BE-AE3E-BF41-8799-DA4F0C4A3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1897305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043A1FF8-3BB4-C74B-B92B-8D552E0F7301}"/>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26A55B0D-3C12-8744-A993-8E407EFAF689}"/>
              </a:ext>
            </a:extLst>
          </p:cNvPr>
          <p:cNvSpPr txBox="1"/>
          <p:nvPr/>
        </p:nvSpPr>
        <p:spPr>
          <a:xfrm>
            <a:off x="1279009" y="917823"/>
            <a:ext cx="4774320" cy="3231654"/>
          </a:xfrm>
          <a:prstGeom prst="rect">
            <a:avLst/>
          </a:prstGeom>
        </p:spPr>
        <p:txBody>
          <a:bodyPr vert="horz" wrap="square" lIns="0" tIns="0" rIns="0" bIns="0" rtlCol="0">
            <a:spAutoFit/>
          </a:bodyPr>
          <a:lstStyle/>
          <a:p>
            <a:pPr marL="0" indent="0">
              <a:spcBef>
                <a:spcPts val="0"/>
              </a:spcBef>
              <a:buSzPct val="100000"/>
              <a:buNone/>
            </a:pPr>
            <a:r>
              <a:rPr lang="es-ES" sz="1400" dirty="0">
                <a:latin typeface="Calibri" charset="0"/>
                <a:cs typeface="Calibri" charset="0"/>
              </a:rPr>
              <a:t>(1) Carranza Octavio, </a:t>
            </a:r>
            <a:r>
              <a:rPr lang="es-ES" sz="1400" dirty="0" err="1">
                <a:latin typeface="Calibri" charset="0"/>
                <a:cs typeface="Calibri" charset="0"/>
              </a:rPr>
              <a:t>Sabria</a:t>
            </a:r>
            <a:r>
              <a:rPr lang="es-ES" sz="1400" dirty="0">
                <a:latin typeface="Calibri" charset="0"/>
                <a:cs typeface="Calibri" charset="0"/>
              </a:rPr>
              <a:t> Federico, </a:t>
            </a:r>
            <a:r>
              <a:rPr lang="es-ES" sz="1400" dirty="0" err="1">
                <a:latin typeface="Calibri" charset="0"/>
                <a:cs typeface="Calibri" charset="0"/>
              </a:rPr>
              <a:t>Resende</a:t>
            </a:r>
            <a:r>
              <a:rPr lang="es-ES" sz="1400" dirty="0">
                <a:latin typeface="Calibri" charset="0"/>
                <a:cs typeface="Calibri" charset="0"/>
              </a:rPr>
              <a:t> Paulo, </a:t>
            </a:r>
            <a:r>
              <a:rPr lang="es-ES" sz="1400" dirty="0" err="1">
                <a:latin typeface="Calibri" charset="0"/>
                <a:cs typeface="Calibri" charset="0"/>
              </a:rPr>
              <a:t>Maltzet</a:t>
            </a:r>
            <a:r>
              <a:rPr lang="es-ES" sz="1400" dirty="0">
                <a:latin typeface="Calibri" charset="0"/>
                <a:cs typeface="Calibri" charset="0"/>
              </a:rPr>
              <a:t> </a:t>
            </a:r>
            <a:r>
              <a:rPr lang="es-ES" sz="1400" dirty="0" err="1">
                <a:latin typeface="Calibri" charset="0"/>
                <a:cs typeface="Calibri" charset="0"/>
              </a:rPr>
              <a:t>al.Arnold</a:t>
            </a:r>
            <a:r>
              <a:rPr lang="es-ES" sz="1400" dirty="0">
                <a:latin typeface="Calibri" charset="0"/>
                <a:cs typeface="Calibri" charset="0"/>
              </a:rPr>
              <a:t> (2005). Logística - Mejores Prácticas en Latinoamérica. México, International Thomson Editores.</a:t>
            </a:r>
          </a:p>
          <a:p>
            <a:pPr marL="0" indent="0">
              <a:spcBef>
                <a:spcPts val="0"/>
              </a:spcBef>
              <a:buSzPct val="100000"/>
              <a:buNone/>
            </a:pPr>
            <a:endParaRPr lang="es-ES" sz="1400" dirty="0">
              <a:latin typeface="Calibri" charset="0"/>
              <a:cs typeface="Calibri" charset="0"/>
            </a:endParaRPr>
          </a:p>
          <a:p>
            <a:pPr marL="0" indent="0">
              <a:spcBef>
                <a:spcPts val="0"/>
              </a:spcBef>
              <a:buSzPct val="100000"/>
              <a:buNone/>
            </a:pPr>
            <a:r>
              <a:rPr lang="es-ES" sz="1400" dirty="0">
                <a:latin typeface="Calibri" charset="0"/>
                <a:cs typeface="Calibri" charset="0"/>
              </a:rPr>
              <a:t>(2) Ministerio Economía y Finanzas del Perú. Link: https://www.mef.gob.pe/index.php?option=com_content&amp;view=article&amp;id=2441&amp;Itemid=101704&amp;lang=es</a:t>
            </a:r>
          </a:p>
          <a:p>
            <a:pPr marL="0" indent="0">
              <a:spcBef>
                <a:spcPts val="0"/>
              </a:spcBef>
              <a:buSzPct val="100000"/>
              <a:buNone/>
            </a:pPr>
            <a:endParaRPr lang="es-ES" sz="1400" dirty="0">
              <a:latin typeface="Calibri" charset="0"/>
              <a:cs typeface="Calibri" charset="0"/>
            </a:endParaRPr>
          </a:p>
          <a:p>
            <a:pPr marL="0" indent="0">
              <a:spcBef>
                <a:spcPts val="0"/>
              </a:spcBef>
              <a:buSzPct val="100000"/>
              <a:buNone/>
            </a:pPr>
            <a:r>
              <a:rPr lang="es-ES" sz="1400" dirty="0">
                <a:latin typeface="Calibri" charset="0"/>
                <a:cs typeface="Calibri" charset="0"/>
              </a:rPr>
              <a:t>(3) </a:t>
            </a:r>
            <a:r>
              <a:rPr lang="es-PE" sz="1400" dirty="0">
                <a:latin typeface="Calibri" charset="0"/>
                <a:cs typeface="Calibri" charset="0"/>
              </a:rPr>
              <a:t>Reglas de ICC para el uso de términos comerciales nacionales e internacionales – ICC International Chamber of Commerce – 2019</a:t>
            </a:r>
          </a:p>
          <a:p>
            <a:pPr marL="0" indent="0">
              <a:spcBef>
                <a:spcPts val="0"/>
              </a:spcBef>
              <a:buSzPct val="100000"/>
              <a:buNone/>
            </a:pPr>
            <a:endParaRPr lang="es-PE" sz="1400" dirty="0">
              <a:latin typeface="Calibri" charset="0"/>
              <a:cs typeface="Calibri" charset="0"/>
            </a:endParaRPr>
          </a:p>
          <a:p>
            <a:pPr marL="0" indent="0">
              <a:spcBef>
                <a:spcPts val="0"/>
              </a:spcBef>
              <a:buSzPct val="100000"/>
              <a:buNone/>
            </a:pPr>
            <a:r>
              <a:rPr lang="es-PE" sz="1400" dirty="0">
                <a:latin typeface="Calibri" charset="0"/>
                <a:cs typeface="Calibri" charset="0"/>
              </a:rPr>
              <a:t>https://iccwbo.org/resources-for-business/incoterms-rules/incoterms-2020/</a:t>
            </a:r>
          </a:p>
          <a:p>
            <a:pPr marL="0" indent="0">
              <a:spcBef>
                <a:spcPts val="0"/>
              </a:spcBef>
              <a:buSzPct val="100000"/>
              <a:buNone/>
            </a:pPr>
            <a:endParaRPr lang="es-PE" sz="1400" dirty="0">
              <a:latin typeface="Calibri" charset="0"/>
              <a:cs typeface="Calibri" charset="0"/>
            </a:endParaRPr>
          </a:p>
          <a:p>
            <a:pPr marL="0" indent="0">
              <a:spcBef>
                <a:spcPts val="0"/>
              </a:spcBef>
              <a:buSzPct val="100000"/>
              <a:buNone/>
            </a:pPr>
            <a:r>
              <a:rPr lang="es-PE" sz="1400" dirty="0">
                <a:latin typeface="Calibri" charset="0"/>
                <a:cs typeface="Calibri" charset="0"/>
              </a:rPr>
              <a:t>http://www.iccspain.org/incoterms-2020-2/</a:t>
            </a:r>
          </a:p>
        </p:txBody>
      </p:sp>
      <p:pic>
        <p:nvPicPr>
          <p:cNvPr id="7" name="Imagen 6">
            <a:extLst>
              <a:ext uri="{FF2B5EF4-FFF2-40B4-BE49-F238E27FC236}">
                <a16:creationId xmlns:a16="http://schemas.microsoft.com/office/drawing/2014/main" id="{5D7B8520-C9F8-2442-B4A4-F6A038D899F9}"/>
              </a:ext>
            </a:extLst>
          </p:cNvPr>
          <p:cNvPicPr>
            <a:picLocks noChangeAspect="1"/>
          </p:cNvPicPr>
          <p:nvPr/>
        </p:nvPicPr>
        <p:blipFill>
          <a:blip r:embed="rId3"/>
          <a:stretch>
            <a:fillRect/>
          </a:stretch>
        </p:blipFill>
        <p:spPr>
          <a:xfrm>
            <a:off x="1008064" y="959114"/>
            <a:ext cx="103867" cy="106967"/>
          </a:xfrm>
          <a:prstGeom prst="rect">
            <a:avLst/>
          </a:prstGeom>
        </p:spPr>
      </p:pic>
      <p:pic>
        <p:nvPicPr>
          <p:cNvPr id="8" name="Imagen 7">
            <a:extLst>
              <a:ext uri="{FF2B5EF4-FFF2-40B4-BE49-F238E27FC236}">
                <a16:creationId xmlns:a16="http://schemas.microsoft.com/office/drawing/2014/main" id="{B32BB8E5-4ED1-5144-938D-3D3B58D05291}"/>
              </a:ext>
            </a:extLst>
          </p:cNvPr>
          <p:cNvPicPr>
            <a:picLocks noChangeAspect="1"/>
          </p:cNvPicPr>
          <p:nvPr/>
        </p:nvPicPr>
        <p:blipFill>
          <a:blip r:embed="rId3"/>
          <a:stretch>
            <a:fillRect/>
          </a:stretch>
        </p:blipFill>
        <p:spPr>
          <a:xfrm>
            <a:off x="1008064" y="1836428"/>
            <a:ext cx="103867" cy="106967"/>
          </a:xfrm>
          <a:prstGeom prst="rect">
            <a:avLst/>
          </a:prstGeom>
        </p:spPr>
      </p:pic>
      <p:pic>
        <p:nvPicPr>
          <p:cNvPr id="10" name="Imagen 9">
            <a:extLst>
              <a:ext uri="{FF2B5EF4-FFF2-40B4-BE49-F238E27FC236}">
                <a16:creationId xmlns:a16="http://schemas.microsoft.com/office/drawing/2014/main" id="{25016AE2-B087-4A4E-857B-128166CA7A2E}"/>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B0C496A3-5A05-4D45-85A0-1B17BFD6C352}"/>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3" name="Imagen 12">
            <a:extLst>
              <a:ext uri="{FF2B5EF4-FFF2-40B4-BE49-F238E27FC236}">
                <a16:creationId xmlns:a16="http://schemas.microsoft.com/office/drawing/2014/main" id="{7736DEA9-4933-0249-B8CD-8C4E4A0AD807}"/>
              </a:ext>
            </a:extLst>
          </p:cNvPr>
          <p:cNvPicPr>
            <a:picLocks noChangeAspect="1"/>
          </p:cNvPicPr>
          <p:nvPr/>
        </p:nvPicPr>
        <p:blipFill>
          <a:blip r:embed="rId3"/>
          <a:stretch>
            <a:fillRect/>
          </a:stretch>
        </p:blipFill>
        <p:spPr>
          <a:xfrm>
            <a:off x="1008064" y="2682002"/>
            <a:ext cx="103867" cy="106967"/>
          </a:xfrm>
          <a:prstGeom prst="rect">
            <a:avLst/>
          </a:prstGeom>
        </p:spPr>
      </p:pic>
      <p:pic>
        <p:nvPicPr>
          <p:cNvPr id="15" name="Imagen 14">
            <a:extLst>
              <a:ext uri="{FF2B5EF4-FFF2-40B4-BE49-F238E27FC236}">
                <a16:creationId xmlns:a16="http://schemas.microsoft.com/office/drawing/2014/main" id="{F91BC07F-88C7-9440-8E7C-534CAE5C31CA}"/>
              </a:ext>
            </a:extLst>
          </p:cNvPr>
          <p:cNvPicPr>
            <a:picLocks noChangeAspect="1"/>
          </p:cNvPicPr>
          <p:nvPr/>
        </p:nvPicPr>
        <p:blipFill>
          <a:blip r:embed="rId3"/>
          <a:stretch>
            <a:fillRect/>
          </a:stretch>
        </p:blipFill>
        <p:spPr>
          <a:xfrm>
            <a:off x="1008064" y="3330931"/>
            <a:ext cx="103867" cy="106967"/>
          </a:xfrm>
          <a:prstGeom prst="rect">
            <a:avLst/>
          </a:prstGeom>
        </p:spPr>
      </p:pic>
      <p:pic>
        <p:nvPicPr>
          <p:cNvPr id="16" name="Imagen 15">
            <a:extLst>
              <a:ext uri="{FF2B5EF4-FFF2-40B4-BE49-F238E27FC236}">
                <a16:creationId xmlns:a16="http://schemas.microsoft.com/office/drawing/2014/main" id="{781A85B4-5560-044D-BD78-57A2E3611E8A}"/>
              </a:ext>
            </a:extLst>
          </p:cNvPr>
          <p:cNvPicPr>
            <a:picLocks noChangeAspect="1"/>
          </p:cNvPicPr>
          <p:nvPr/>
        </p:nvPicPr>
        <p:blipFill>
          <a:blip r:embed="rId3"/>
          <a:stretch>
            <a:fillRect/>
          </a:stretch>
        </p:blipFill>
        <p:spPr>
          <a:xfrm>
            <a:off x="1008064" y="3970028"/>
            <a:ext cx="103867" cy="106967"/>
          </a:xfrm>
          <a:prstGeom prst="rect">
            <a:avLst/>
          </a:prstGeom>
        </p:spPr>
      </p:pic>
    </p:spTree>
    <p:custDataLst>
      <p:tags r:id="rId1"/>
    </p:custDataLst>
    <p:extLst>
      <p:ext uri="{BB962C8B-B14F-4D97-AF65-F5344CB8AC3E}">
        <p14:creationId xmlns:p14="http://schemas.microsoft.com/office/powerpoint/2010/main" val="157070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9A27535-44AF-4F4D-91F3-C1C3B06BC4DF}"/>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3FF51F23-D045-774C-AEAB-F48A15F4932F}"/>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153725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8" y="911891"/>
            <a:ext cx="8165619" cy="1477328"/>
          </a:xfrm>
          <a:prstGeom prst="rect">
            <a:avLst/>
          </a:prstGeom>
        </p:spPr>
        <p:txBody>
          <a:bodyPr vert="horz" wrap="square" lIns="0" tIns="0" rIns="0" bIns="0" rtlCol="0">
            <a:spAutoFit/>
          </a:bodyPr>
          <a:lstStyle/>
          <a:p>
            <a:pPr marL="180000" indent="-168275">
              <a:buClr>
                <a:schemeClr val="tx1"/>
              </a:buClr>
              <a:buSzPct val="100000"/>
              <a:buFont typeface="Arial"/>
              <a:buChar char="•"/>
              <a:tabLst>
                <a:tab pos="121285" algn="l"/>
              </a:tabLst>
            </a:pPr>
            <a:r>
              <a:rPr lang="en-US" sz="1600" spc="-10" dirty="0">
                <a:cs typeface="Source Sans Pro"/>
              </a:rPr>
              <a:t>Ya no se habla solo de empresas que tienen tan solo clientes locales ni solo proveedores locales.</a:t>
            </a:r>
          </a:p>
          <a:p>
            <a:pPr marL="180000" indent="-168275">
              <a:buClr>
                <a:schemeClr val="tx1"/>
              </a:buClr>
              <a:buSzPct val="100000"/>
              <a:buFont typeface="Arial"/>
              <a:buChar char="•"/>
              <a:tabLst>
                <a:tab pos="121285" algn="l"/>
              </a:tabLst>
            </a:pPr>
            <a:endParaRPr lang="en-US" sz="1600" spc="-10" dirty="0">
              <a:cs typeface="Source Sans Pro"/>
            </a:endParaRPr>
          </a:p>
          <a:p>
            <a:pPr marL="180000" indent="-168275">
              <a:buClr>
                <a:schemeClr val="tx1"/>
              </a:buClr>
              <a:buSzPct val="100000"/>
              <a:buFont typeface="Arial"/>
              <a:buChar char="•"/>
              <a:tabLst>
                <a:tab pos="121285" algn="l"/>
              </a:tabLst>
            </a:pPr>
            <a:r>
              <a:rPr lang="en-US" sz="1600" spc="-10" dirty="0">
                <a:cs typeface="Source Sans Pro"/>
              </a:rPr>
              <a:t>Hoy, cada vez más empresas venden sus productos en otros países y tienen proveedores también de otros países.</a:t>
            </a:r>
          </a:p>
          <a:p>
            <a:pPr marL="180000" indent="-168275">
              <a:buClr>
                <a:schemeClr val="tx1"/>
              </a:buClr>
              <a:buSzPct val="100000"/>
              <a:buFont typeface="Arial"/>
              <a:buChar char="•"/>
              <a:tabLst>
                <a:tab pos="121285" algn="l"/>
              </a:tabLst>
            </a:pPr>
            <a:endParaRPr lang="en-US" sz="1600" spc="-10" dirty="0">
              <a:cs typeface="Source Sans Pro"/>
            </a:endParaRPr>
          </a:p>
          <a:p>
            <a:pPr marL="180000" indent="-168275">
              <a:buClr>
                <a:schemeClr val="tx1"/>
              </a:buClr>
              <a:buSzPct val="100000"/>
              <a:buFont typeface="Arial"/>
              <a:buChar char="•"/>
              <a:tabLst>
                <a:tab pos="121285" algn="l"/>
              </a:tabLst>
            </a:pPr>
            <a:r>
              <a:rPr lang="en-US" sz="1600" spc="-10" dirty="0">
                <a:cs typeface="Source Sans Pro"/>
              </a:rPr>
              <a:t>Muchas de las cosas que usan las empresas y las personas son producidas en otros países.</a:t>
            </a:r>
          </a:p>
        </p:txBody>
      </p:sp>
      <p:sp>
        <p:nvSpPr>
          <p:cNvPr id="5" name="Rectangle 5">
            <a:extLst>
              <a:ext uri="{FF2B5EF4-FFF2-40B4-BE49-F238E27FC236}">
                <a16:creationId xmlns:a16="http://schemas.microsoft.com/office/drawing/2014/main" id="{7BF21A74-F344-E14A-BABC-A1A2C7DFF65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73085727-182A-4046-BD8A-B12004ABA7BE}"/>
              </a:ext>
            </a:extLst>
          </p:cNvPr>
          <p:cNvGrpSpPr/>
          <p:nvPr/>
        </p:nvGrpSpPr>
        <p:grpSpPr>
          <a:xfrm>
            <a:off x="1530534" y="2786379"/>
            <a:ext cx="6056035" cy="2273083"/>
            <a:chOff x="1641005" y="2601476"/>
            <a:chExt cx="5321110" cy="1997235"/>
          </a:xfrm>
        </p:grpSpPr>
        <p:pic>
          <p:nvPicPr>
            <p:cNvPr id="3" name="Imagen 2">
              <a:extLst>
                <a:ext uri="{FF2B5EF4-FFF2-40B4-BE49-F238E27FC236}">
                  <a16:creationId xmlns:a16="http://schemas.microsoft.com/office/drawing/2014/main" id="{1D47A3AD-B55C-4942-9D10-E4A0B274140A}"/>
                </a:ext>
              </a:extLst>
            </p:cNvPr>
            <p:cNvPicPr>
              <a:picLocks noChangeAspect="1"/>
            </p:cNvPicPr>
            <p:nvPr/>
          </p:nvPicPr>
          <p:blipFill rotWithShape="1">
            <a:blip r:embed="rId3"/>
            <a:srcRect b="10022"/>
            <a:stretch/>
          </p:blipFill>
          <p:spPr>
            <a:xfrm>
              <a:off x="1641005" y="2601477"/>
              <a:ext cx="3011677" cy="1989678"/>
            </a:xfrm>
            <a:prstGeom prst="rect">
              <a:avLst/>
            </a:prstGeom>
          </p:spPr>
        </p:pic>
        <p:pic>
          <p:nvPicPr>
            <p:cNvPr id="6" name="Imagen 5">
              <a:extLst>
                <a:ext uri="{FF2B5EF4-FFF2-40B4-BE49-F238E27FC236}">
                  <a16:creationId xmlns:a16="http://schemas.microsoft.com/office/drawing/2014/main" id="{0FF7DFBA-DE70-F049-BE9F-C29D002B92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7756" y="2601476"/>
              <a:ext cx="2234359" cy="1997235"/>
            </a:xfrm>
            <a:prstGeom prst="rect">
              <a:avLst/>
            </a:prstGeom>
          </p:spPr>
        </p:pic>
      </p:grpSp>
    </p:spTree>
    <p:custDataLst>
      <p:tags r:id="rId1"/>
    </p:custDataLst>
    <p:extLst>
      <p:ext uri="{BB962C8B-B14F-4D97-AF65-F5344CB8AC3E}">
        <p14:creationId xmlns:p14="http://schemas.microsoft.com/office/powerpoint/2010/main" val="11149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F769431-3FD6-D747-9B61-457FADB3BA5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3237" y="1582168"/>
            <a:ext cx="5803434" cy="3651819"/>
          </a:xfrm>
          <a:prstGeom prst="rect">
            <a:avLst/>
          </a:prstGeom>
        </p:spPr>
      </p:pic>
      <p:sp>
        <p:nvSpPr>
          <p:cNvPr id="7"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¿QUÉ ES LA LOGÍSTICA INTERNACIONAL?</a:t>
            </a:r>
          </a:p>
        </p:txBody>
      </p:sp>
      <p:sp>
        <p:nvSpPr>
          <p:cNvPr id="8" name="Rectangle 5">
            <a:extLst>
              <a:ext uri="{FF2B5EF4-FFF2-40B4-BE49-F238E27FC236}">
                <a16:creationId xmlns:a16="http://schemas.microsoft.com/office/drawing/2014/main" id="{2ABB455D-E689-1A41-8B97-157F193FA2B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2" name="Redondear rectángulo de esquina del mismo lado 11">
            <a:extLst>
              <a:ext uri="{FF2B5EF4-FFF2-40B4-BE49-F238E27FC236}">
                <a16:creationId xmlns:a16="http://schemas.microsoft.com/office/drawing/2014/main" id="{87CE890F-2134-5E4F-AD8C-61E5E62642A8}"/>
              </a:ext>
            </a:extLst>
          </p:cNvPr>
          <p:cNvSpPr/>
          <p:nvPr/>
        </p:nvSpPr>
        <p:spPr>
          <a:xfrm rot="5400000">
            <a:off x="5611480" y="2169786"/>
            <a:ext cx="3651821" cy="2476593"/>
          </a:xfrm>
          <a:prstGeom prst="round2SameRect">
            <a:avLst>
              <a:gd name="adj1" fmla="val 5165"/>
              <a:gd name="adj2" fmla="val 0"/>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CuadroTexto 12">
            <a:extLst>
              <a:ext uri="{FF2B5EF4-FFF2-40B4-BE49-F238E27FC236}">
                <a16:creationId xmlns:a16="http://schemas.microsoft.com/office/drawing/2014/main" id="{D9DEC706-27B0-AA43-AA46-5BF2145A815A}"/>
              </a:ext>
            </a:extLst>
          </p:cNvPr>
          <p:cNvSpPr txBox="1"/>
          <p:nvPr/>
        </p:nvSpPr>
        <p:spPr>
          <a:xfrm>
            <a:off x="6468479" y="2952428"/>
            <a:ext cx="1982997" cy="1077218"/>
          </a:xfrm>
          <a:prstGeom prst="rect">
            <a:avLst/>
          </a:prstGeom>
          <a:noFill/>
        </p:spPr>
        <p:txBody>
          <a:bodyPr wrap="square" lIns="0" tIns="0" rIns="0" bIns="0" rtlCol="0">
            <a:spAutoFit/>
          </a:bodyPr>
          <a:lstStyle/>
          <a:p>
            <a:pPr>
              <a:buClr>
                <a:schemeClr val="tx1"/>
              </a:buClr>
              <a:buSzPct val="100000"/>
              <a:tabLst>
                <a:tab pos="121285" algn="l"/>
              </a:tabLst>
            </a:pPr>
            <a:r>
              <a:rPr lang="es-ES_tradnl" sz="1400" dirty="0">
                <a:solidFill>
                  <a:schemeClr val="bg1"/>
                </a:solidFill>
                <a:latin typeface="Calibri" charset="0"/>
                <a:cs typeface="Calibri" charset="0"/>
              </a:rPr>
              <a:t>Son los </a:t>
            </a:r>
            <a:r>
              <a:rPr lang="es-ES_tradnl" sz="1400" b="1" dirty="0">
                <a:solidFill>
                  <a:schemeClr val="bg1"/>
                </a:solidFill>
                <a:latin typeface="Calibri" charset="0"/>
                <a:cs typeface="Calibri" charset="0"/>
              </a:rPr>
              <a:t>procesos logísticos </a:t>
            </a:r>
            <a:r>
              <a:rPr lang="es-ES_tradnl" sz="1400" dirty="0">
                <a:solidFill>
                  <a:schemeClr val="bg1"/>
                </a:solidFill>
                <a:latin typeface="Calibri" charset="0"/>
                <a:cs typeface="Calibri" charset="0"/>
              </a:rPr>
              <a:t>que permiten a la empresa intercambiar productos</a:t>
            </a:r>
            <a:br>
              <a:rPr lang="es-ES_tradnl" sz="1400" dirty="0">
                <a:solidFill>
                  <a:schemeClr val="bg1"/>
                </a:solidFill>
                <a:latin typeface="Calibri" charset="0"/>
                <a:cs typeface="Calibri" charset="0"/>
              </a:rPr>
            </a:br>
            <a:r>
              <a:rPr lang="es-ES_tradnl" sz="1400" dirty="0">
                <a:solidFill>
                  <a:schemeClr val="bg1"/>
                </a:solidFill>
                <a:latin typeface="Calibri" charset="0"/>
                <a:cs typeface="Calibri" charset="0"/>
              </a:rPr>
              <a:t>con empresas y mercados ubicados en otros países.</a:t>
            </a:r>
          </a:p>
        </p:txBody>
      </p:sp>
      <p:pic>
        <p:nvPicPr>
          <p:cNvPr id="14" name="Imagen 13">
            <a:extLst>
              <a:ext uri="{FF2B5EF4-FFF2-40B4-BE49-F238E27FC236}">
                <a16:creationId xmlns:a16="http://schemas.microsoft.com/office/drawing/2014/main" id="{49BA19C5-9768-814A-9C2C-3B983AAD1FF1}"/>
              </a:ext>
            </a:extLst>
          </p:cNvPr>
          <p:cNvPicPr>
            <a:picLocks noChangeAspect="1"/>
          </p:cNvPicPr>
          <p:nvPr/>
        </p:nvPicPr>
        <p:blipFill>
          <a:blip r:embed="rId4">
            <a:alphaModFix/>
            <a:lum bright="100000" contrast="100000"/>
          </a:blip>
          <a:stretch>
            <a:fillRect/>
          </a:stretch>
        </p:blipFill>
        <p:spPr>
          <a:xfrm>
            <a:off x="6468479" y="2759392"/>
            <a:ext cx="121379" cy="121379"/>
          </a:xfrm>
          <a:prstGeom prst="rect">
            <a:avLst/>
          </a:prstGeom>
        </p:spPr>
      </p:pic>
    </p:spTree>
    <p:custDataLst>
      <p:tags r:id="rId1"/>
    </p:custDataLst>
    <p:extLst>
      <p:ext uri="{BB962C8B-B14F-4D97-AF65-F5344CB8AC3E}">
        <p14:creationId xmlns:p14="http://schemas.microsoft.com/office/powerpoint/2010/main" val="188073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0069" y="925339"/>
            <a:ext cx="8130694" cy="246221"/>
          </a:xfrm>
          <a:prstGeom prst="rect">
            <a:avLst/>
          </a:prstGeom>
        </p:spPr>
        <p:txBody>
          <a:bodyPr vert="horz" wrap="square" lIns="0" tIns="0" rIns="0" bIns="0" rtlCol="0">
            <a:spAutoFit/>
          </a:bodyPr>
          <a:lstStyle/>
          <a:p>
            <a:pPr marL="11725">
              <a:buClr>
                <a:schemeClr val="tx1"/>
              </a:buClr>
              <a:buSzPct val="100000"/>
              <a:tabLst>
                <a:tab pos="121285" algn="l"/>
              </a:tabLst>
            </a:pPr>
            <a:r>
              <a:rPr lang="en-US" sz="1600" b="1" spc="-10" dirty="0">
                <a:cs typeface="Source Sans Pro"/>
              </a:rPr>
              <a:t>¿QUÉ ACUERDOS COMERCIALES TIENE EL PERÚ?</a:t>
            </a:r>
          </a:p>
        </p:txBody>
      </p:sp>
      <p:pic>
        <p:nvPicPr>
          <p:cNvPr id="2" name="Imagen 1">
            <a:extLst>
              <a:ext uri="{FF2B5EF4-FFF2-40B4-BE49-F238E27FC236}">
                <a16:creationId xmlns:a16="http://schemas.microsoft.com/office/drawing/2014/main" id="{5F3D9BA4-3E22-4BE8-BC53-B3F6AF3F94AF}"/>
              </a:ext>
            </a:extLst>
          </p:cNvPr>
          <p:cNvPicPr>
            <a:picLocks noChangeAspect="1"/>
          </p:cNvPicPr>
          <p:nvPr/>
        </p:nvPicPr>
        <p:blipFill rotWithShape="1">
          <a:blip r:embed="rId4"/>
          <a:srcRect t="8062"/>
          <a:stretch/>
        </p:blipFill>
        <p:spPr>
          <a:xfrm>
            <a:off x="1661677" y="2002530"/>
            <a:ext cx="2374102" cy="2103332"/>
          </a:xfrm>
          <a:prstGeom prst="rect">
            <a:avLst/>
          </a:prstGeom>
        </p:spPr>
      </p:pic>
      <p:pic>
        <p:nvPicPr>
          <p:cNvPr id="3" name="Imagen 2">
            <a:extLst>
              <a:ext uri="{FF2B5EF4-FFF2-40B4-BE49-F238E27FC236}">
                <a16:creationId xmlns:a16="http://schemas.microsoft.com/office/drawing/2014/main" id="{9291E993-70DE-4AEA-AB6B-36E78A095E3F}"/>
              </a:ext>
            </a:extLst>
          </p:cNvPr>
          <p:cNvPicPr>
            <a:picLocks noChangeAspect="1"/>
          </p:cNvPicPr>
          <p:nvPr/>
        </p:nvPicPr>
        <p:blipFill rotWithShape="1">
          <a:blip r:embed="rId5"/>
          <a:srcRect t="58786"/>
          <a:stretch/>
        </p:blipFill>
        <p:spPr>
          <a:xfrm>
            <a:off x="4690586" y="3633865"/>
            <a:ext cx="2668263" cy="792936"/>
          </a:xfrm>
          <a:prstGeom prst="rect">
            <a:avLst/>
          </a:prstGeom>
        </p:spPr>
      </p:pic>
      <p:sp>
        <p:nvSpPr>
          <p:cNvPr id="8" name="Rectangle 5">
            <a:extLst>
              <a:ext uri="{FF2B5EF4-FFF2-40B4-BE49-F238E27FC236}">
                <a16:creationId xmlns:a16="http://schemas.microsoft.com/office/drawing/2014/main" id="{BD909C1B-5C75-DF4C-A0A5-AE6CB95B883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LOGÍSTICA INTERNACIONAL</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1" name="Conector recto de flecha 10">
            <a:extLst>
              <a:ext uri="{FF2B5EF4-FFF2-40B4-BE49-F238E27FC236}">
                <a16:creationId xmlns:a16="http://schemas.microsoft.com/office/drawing/2014/main" id="{7DF02568-A45D-4548-BFA4-E19B9CE1B44B}"/>
              </a:ext>
            </a:extLst>
          </p:cNvPr>
          <p:cNvCxnSpPr/>
          <p:nvPr/>
        </p:nvCxnSpPr>
        <p:spPr>
          <a:xfrm flipH="1">
            <a:off x="2870008" y="2966767"/>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3 Tabla">
            <a:extLst>
              <a:ext uri="{FF2B5EF4-FFF2-40B4-BE49-F238E27FC236}">
                <a16:creationId xmlns:a16="http://schemas.microsoft.com/office/drawing/2014/main" id="{D541BE7B-7420-3442-A1D2-8214AB4E9219}"/>
              </a:ext>
            </a:extLst>
          </p:cNvPr>
          <p:cNvGraphicFramePr>
            <a:graphicFrameLocks noGrp="1"/>
          </p:cNvGraphicFramePr>
          <p:nvPr>
            <p:extLst>
              <p:ext uri="{D42A27DB-BD31-4B8C-83A1-F6EECF244321}">
                <p14:modId xmlns:p14="http://schemas.microsoft.com/office/powerpoint/2010/main" val="1507714808"/>
              </p:ext>
            </p:extLst>
          </p:nvPr>
        </p:nvGraphicFramePr>
        <p:xfrm>
          <a:off x="1426263" y="1498890"/>
          <a:ext cx="2937355" cy="303340"/>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303340">
                <a:tc>
                  <a:txBody>
                    <a:bodyPr/>
                    <a:lstStyle/>
                    <a:p>
                      <a:pPr algn="ctr">
                        <a:lnSpc>
                          <a:spcPts val="1500"/>
                        </a:lnSpc>
                        <a:spcAft>
                          <a:spcPts val="0"/>
                        </a:spcAft>
                      </a:pPr>
                      <a:r>
                        <a:rPr lang="es-PE" sz="1200" dirty="0">
                          <a:solidFill>
                            <a:schemeClr val="bg1"/>
                          </a:solidFill>
                          <a:effectLst/>
                          <a:latin typeface="Calibri" charset="0"/>
                          <a:ea typeface="Calibri" charset="0"/>
                          <a:cs typeface="Calibri" charset="0"/>
                        </a:rPr>
                        <a:t>EN VIGENCIA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bl>
          </a:graphicData>
        </a:graphic>
      </p:graphicFrame>
      <p:sp>
        <p:nvSpPr>
          <p:cNvPr id="13" name="Rectángulo redondeado 12">
            <a:extLst>
              <a:ext uri="{FF2B5EF4-FFF2-40B4-BE49-F238E27FC236}">
                <a16:creationId xmlns:a16="http://schemas.microsoft.com/office/drawing/2014/main" id="{6DD08A14-CBE9-0644-B375-E0D4E7E883FE}"/>
              </a:ext>
            </a:extLst>
          </p:cNvPr>
          <p:cNvSpPr/>
          <p:nvPr/>
        </p:nvSpPr>
        <p:spPr>
          <a:xfrm>
            <a:off x="1430211" y="1495551"/>
            <a:ext cx="2939845" cy="3117290"/>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19" name="Conector recto de flecha 18">
            <a:extLst>
              <a:ext uri="{FF2B5EF4-FFF2-40B4-BE49-F238E27FC236}">
                <a16:creationId xmlns:a16="http://schemas.microsoft.com/office/drawing/2014/main" id="{50E58457-4BE9-CB42-AC2E-CD00749D9558}"/>
              </a:ext>
            </a:extLst>
          </p:cNvPr>
          <p:cNvCxnSpPr/>
          <p:nvPr/>
        </p:nvCxnSpPr>
        <p:spPr>
          <a:xfrm flipH="1">
            <a:off x="6009896" y="2966767"/>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3 Tabla">
            <a:extLst>
              <a:ext uri="{FF2B5EF4-FFF2-40B4-BE49-F238E27FC236}">
                <a16:creationId xmlns:a16="http://schemas.microsoft.com/office/drawing/2014/main" id="{E56102E3-AA35-BB49-A33E-32C31F09BC02}"/>
              </a:ext>
            </a:extLst>
          </p:cNvPr>
          <p:cNvGraphicFramePr>
            <a:graphicFrameLocks noGrp="1"/>
          </p:cNvGraphicFramePr>
          <p:nvPr>
            <p:extLst>
              <p:ext uri="{D42A27DB-BD31-4B8C-83A1-F6EECF244321}">
                <p14:modId xmlns:p14="http://schemas.microsoft.com/office/powerpoint/2010/main" val="3561091506"/>
              </p:ext>
            </p:extLst>
          </p:nvPr>
        </p:nvGraphicFramePr>
        <p:xfrm>
          <a:off x="4566151" y="1498890"/>
          <a:ext cx="2937355" cy="303340"/>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303340">
                <a:tc>
                  <a:txBody>
                    <a:bodyPr/>
                    <a:lstStyle/>
                    <a:p>
                      <a:pPr algn="ctr">
                        <a:lnSpc>
                          <a:spcPts val="1500"/>
                        </a:lnSpc>
                        <a:spcAft>
                          <a:spcPts val="0"/>
                        </a:spcAft>
                      </a:pPr>
                      <a:r>
                        <a:rPr lang="es-PE" sz="1200" dirty="0">
                          <a:solidFill>
                            <a:schemeClr val="bg1"/>
                          </a:solidFill>
                          <a:effectLst/>
                          <a:latin typeface="Calibri" charset="0"/>
                          <a:ea typeface="Calibri" charset="0"/>
                          <a:cs typeface="Calibri" charset="0"/>
                        </a:rPr>
                        <a:t>POR ENTRAR EN VIGENCIA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7828"/>
                    </a:solidFill>
                  </a:tcPr>
                </a:tc>
                <a:extLst>
                  <a:ext uri="{0D108BD9-81ED-4DB2-BD59-A6C34878D82A}">
                    <a16:rowId xmlns:a16="http://schemas.microsoft.com/office/drawing/2014/main" val="10000"/>
                  </a:ext>
                </a:extLst>
              </a:tr>
            </a:tbl>
          </a:graphicData>
        </a:graphic>
      </p:graphicFrame>
      <p:sp>
        <p:nvSpPr>
          <p:cNvPr id="21" name="Rectángulo redondeado 20">
            <a:extLst>
              <a:ext uri="{FF2B5EF4-FFF2-40B4-BE49-F238E27FC236}">
                <a16:creationId xmlns:a16="http://schemas.microsoft.com/office/drawing/2014/main" id="{D13AAC47-8D90-4E48-B605-9599F14F6ACA}"/>
              </a:ext>
            </a:extLst>
          </p:cNvPr>
          <p:cNvSpPr/>
          <p:nvPr/>
        </p:nvSpPr>
        <p:spPr>
          <a:xfrm>
            <a:off x="4570099" y="1495551"/>
            <a:ext cx="2939845" cy="1422421"/>
          </a:xfrm>
          <a:prstGeom prst="roundRect">
            <a:avLst>
              <a:gd name="adj" fmla="val 0"/>
            </a:avLst>
          </a:prstGeom>
          <a:noFill/>
          <a:ln>
            <a:solidFill>
              <a:srgbClr val="FE7828"/>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pic>
        <p:nvPicPr>
          <p:cNvPr id="22" name="Imagen 21">
            <a:extLst>
              <a:ext uri="{FF2B5EF4-FFF2-40B4-BE49-F238E27FC236}">
                <a16:creationId xmlns:a16="http://schemas.microsoft.com/office/drawing/2014/main" id="{1458A880-86FE-8249-87C3-D4B2AC864610}"/>
              </a:ext>
            </a:extLst>
          </p:cNvPr>
          <p:cNvPicPr>
            <a:picLocks noChangeAspect="1"/>
          </p:cNvPicPr>
          <p:nvPr/>
        </p:nvPicPr>
        <p:blipFill rotWithShape="1">
          <a:blip r:embed="rId5"/>
          <a:srcRect t="9040" b="51285"/>
          <a:stretch/>
        </p:blipFill>
        <p:spPr>
          <a:xfrm>
            <a:off x="4690586" y="1985027"/>
            <a:ext cx="2703227" cy="773331"/>
          </a:xfrm>
          <a:prstGeom prst="rect">
            <a:avLst/>
          </a:prstGeom>
        </p:spPr>
      </p:pic>
      <p:cxnSp>
        <p:nvCxnSpPr>
          <p:cNvPr id="23" name="Conector recto de flecha 22">
            <a:extLst>
              <a:ext uri="{FF2B5EF4-FFF2-40B4-BE49-F238E27FC236}">
                <a16:creationId xmlns:a16="http://schemas.microsoft.com/office/drawing/2014/main" id="{B89DE52A-F38C-6647-9265-8ECFFAC6087F}"/>
              </a:ext>
            </a:extLst>
          </p:cNvPr>
          <p:cNvCxnSpPr/>
          <p:nvPr/>
        </p:nvCxnSpPr>
        <p:spPr>
          <a:xfrm flipH="1">
            <a:off x="6009896" y="4647650"/>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3 Tabla">
            <a:extLst>
              <a:ext uri="{FF2B5EF4-FFF2-40B4-BE49-F238E27FC236}">
                <a16:creationId xmlns:a16="http://schemas.microsoft.com/office/drawing/2014/main" id="{41298EBA-092B-CD49-97F5-44BA7AAA1E40}"/>
              </a:ext>
            </a:extLst>
          </p:cNvPr>
          <p:cNvGraphicFramePr>
            <a:graphicFrameLocks noGrp="1"/>
          </p:cNvGraphicFramePr>
          <p:nvPr>
            <p:extLst>
              <p:ext uri="{D42A27DB-BD31-4B8C-83A1-F6EECF244321}">
                <p14:modId xmlns:p14="http://schemas.microsoft.com/office/powerpoint/2010/main" val="2938202"/>
              </p:ext>
            </p:extLst>
          </p:nvPr>
        </p:nvGraphicFramePr>
        <p:xfrm>
          <a:off x="4566151" y="3179773"/>
          <a:ext cx="2937355" cy="303340"/>
        </p:xfrm>
        <a:graphic>
          <a:graphicData uri="http://schemas.openxmlformats.org/drawingml/2006/table">
            <a:tbl>
              <a:tblPr firstRow="1" firstCol="1" bandRow="1">
                <a:tableStyleId>{3B4B98B0-60AC-42C2-AFA5-B58CD77FA1E5}</a:tableStyleId>
              </a:tblPr>
              <a:tblGrid>
                <a:gridCol w="2937355">
                  <a:extLst>
                    <a:ext uri="{9D8B030D-6E8A-4147-A177-3AD203B41FA5}">
                      <a16:colId xmlns:a16="http://schemas.microsoft.com/office/drawing/2014/main" val="20000"/>
                    </a:ext>
                  </a:extLst>
                </a:gridCol>
              </a:tblGrid>
              <a:tr h="303340">
                <a:tc>
                  <a:txBody>
                    <a:bodyPr/>
                    <a:lstStyle/>
                    <a:p>
                      <a:pPr algn="ctr">
                        <a:lnSpc>
                          <a:spcPts val="1500"/>
                        </a:lnSpc>
                        <a:spcAft>
                          <a:spcPts val="0"/>
                        </a:spcAft>
                      </a:pPr>
                      <a:r>
                        <a:rPr lang="es-PE" sz="1200" dirty="0">
                          <a:solidFill>
                            <a:schemeClr val="bg1"/>
                          </a:solidFill>
                          <a:effectLst/>
                          <a:latin typeface="Calibri" charset="0"/>
                          <a:ea typeface="Calibri" charset="0"/>
                          <a:cs typeface="Calibri" charset="0"/>
                        </a:rPr>
                        <a:t>EN NEGOCIACIÓN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4639"/>
                    </a:solidFill>
                  </a:tcPr>
                </a:tc>
                <a:extLst>
                  <a:ext uri="{0D108BD9-81ED-4DB2-BD59-A6C34878D82A}">
                    <a16:rowId xmlns:a16="http://schemas.microsoft.com/office/drawing/2014/main" val="10000"/>
                  </a:ext>
                </a:extLst>
              </a:tr>
            </a:tbl>
          </a:graphicData>
        </a:graphic>
      </p:graphicFrame>
      <p:sp>
        <p:nvSpPr>
          <p:cNvPr id="25" name="Rectángulo redondeado 24">
            <a:extLst>
              <a:ext uri="{FF2B5EF4-FFF2-40B4-BE49-F238E27FC236}">
                <a16:creationId xmlns:a16="http://schemas.microsoft.com/office/drawing/2014/main" id="{6BCA7D07-392E-9649-9740-EDE22EB329B3}"/>
              </a:ext>
            </a:extLst>
          </p:cNvPr>
          <p:cNvSpPr/>
          <p:nvPr/>
        </p:nvSpPr>
        <p:spPr>
          <a:xfrm>
            <a:off x="4570099" y="3176434"/>
            <a:ext cx="2939845" cy="1422421"/>
          </a:xfrm>
          <a:prstGeom prst="roundRect">
            <a:avLst>
              <a:gd name="adj" fmla="val 0"/>
            </a:avLst>
          </a:prstGeom>
          <a:noFill/>
          <a:ln>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sp>
        <p:nvSpPr>
          <p:cNvPr id="27" name="CuadroTexto 26">
            <a:extLst>
              <a:ext uri="{FF2B5EF4-FFF2-40B4-BE49-F238E27FC236}">
                <a16:creationId xmlns:a16="http://schemas.microsoft.com/office/drawing/2014/main" id="{1F17F278-6076-4147-B702-6921A3A57B6A}"/>
              </a:ext>
            </a:extLst>
          </p:cNvPr>
          <p:cNvSpPr txBox="1"/>
          <p:nvPr/>
        </p:nvSpPr>
        <p:spPr>
          <a:xfrm>
            <a:off x="3523259" y="4900005"/>
            <a:ext cx="2334653" cy="153888"/>
          </a:xfrm>
          <a:prstGeom prst="rect">
            <a:avLst/>
          </a:prstGeom>
          <a:noFill/>
        </p:spPr>
        <p:txBody>
          <a:bodyPr wrap="square" lIns="0" tIns="0" rIns="0" bIns="0">
            <a:spAutoFit/>
          </a:bodyPr>
          <a:lstStyle/>
          <a:p>
            <a:pPr>
              <a:buClr>
                <a:schemeClr val="tx1"/>
              </a:buClr>
              <a:buSzPct val="100000"/>
              <a:tabLst>
                <a:tab pos="121285" algn="l"/>
              </a:tabLst>
            </a:pPr>
            <a:r>
              <a:rPr lang="en-US" sz="1000" dirty="0">
                <a:solidFill>
                  <a:schemeClr val="bg1">
                    <a:lumMod val="50000"/>
                  </a:schemeClr>
                </a:solidFill>
                <a:latin typeface="Calibri" panose="020F0502020204030204" pitchFamily="34" charset="0"/>
                <a:cs typeface="Calibri" panose="020F0502020204030204" pitchFamily="34" charset="0"/>
              </a:rPr>
              <a:t>http://</a:t>
            </a:r>
            <a:r>
              <a:rPr lang="en-US" sz="1000" dirty="0" err="1">
                <a:solidFill>
                  <a:schemeClr val="bg1">
                    <a:lumMod val="50000"/>
                  </a:schemeClr>
                </a:solidFill>
                <a:latin typeface="Calibri" panose="020F0502020204030204" pitchFamily="34" charset="0"/>
                <a:cs typeface="Calibri" panose="020F0502020204030204" pitchFamily="34" charset="0"/>
              </a:rPr>
              <a:t>www.acuerdoscomerciales.gob.pe</a:t>
            </a:r>
            <a:r>
              <a:rPr lang="en-US" sz="1000" dirty="0">
                <a:solidFill>
                  <a:schemeClr val="bg1">
                    <a:lumMod val="50000"/>
                  </a:schemeClr>
                </a:solidFill>
                <a:latin typeface="Calibri" panose="020F0502020204030204" pitchFamily="34" charset="0"/>
                <a:cs typeface="Calibri" panose="020F0502020204030204" pitchFamily="34" charset="0"/>
              </a:rPr>
              <a:t>/</a:t>
            </a:r>
          </a:p>
        </p:txBody>
      </p:sp>
      <p:grpSp>
        <p:nvGrpSpPr>
          <p:cNvPr id="28" name="Grupo 27">
            <a:extLst>
              <a:ext uri="{FF2B5EF4-FFF2-40B4-BE49-F238E27FC236}">
                <a16:creationId xmlns:a16="http://schemas.microsoft.com/office/drawing/2014/main" id="{D8440636-DACD-2447-AF9F-C7842939D0F3}"/>
              </a:ext>
            </a:extLst>
          </p:cNvPr>
          <p:cNvGrpSpPr/>
          <p:nvPr/>
        </p:nvGrpSpPr>
        <p:grpSpPr>
          <a:xfrm>
            <a:off x="3224127" y="4856785"/>
            <a:ext cx="220662" cy="215445"/>
            <a:chOff x="503239" y="4891031"/>
            <a:chExt cx="220662" cy="215445"/>
          </a:xfrm>
        </p:grpSpPr>
        <p:sp>
          <p:nvSpPr>
            <p:cNvPr id="29" name="Elipse 28">
              <a:extLst>
                <a:ext uri="{FF2B5EF4-FFF2-40B4-BE49-F238E27FC236}">
                  <a16:creationId xmlns:a16="http://schemas.microsoft.com/office/drawing/2014/main" id="{6E5C8D37-5A61-4841-A1ED-5F7743058578}"/>
                </a:ext>
              </a:extLst>
            </p:cNvPr>
            <p:cNvSpPr/>
            <p:nvPr/>
          </p:nvSpPr>
          <p:spPr>
            <a:xfrm>
              <a:off x="503239" y="4891031"/>
              <a:ext cx="220662" cy="215445"/>
            </a:xfrm>
            <a:prstGeom prst="ellipse">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pic>
          <p:nvPicPr>
            <p:cNvPr id="30" name="Imagen 29">
              <a:extLst>
                <a:ext uri="{FF2B5EF4-FFF2-40B4-BE49-F238E27FC236}">
                  <a16:creationId xmlns:a16="http://schemas.microsoft.com/office/drawing/2014/main" id="{809BA6D7-1E32-9448-A6AB-8CC6E3FA0570}"/>
                </a:ext>
              </a:extLst>
            </p:cNvPr>
            <p:cNvPicPr>
              <a:picLocks noChangeAspect="1"/>
            </p:cNvPicPr>
            <p:nvPr/>
          </p:nvPicPr>
          <p:blipFill>
            <a:blip r:embed="rId6"/>
            <a:stretch>
              <a:fillRect/>
            </a:stretch>
          </p:blipFill>
          <p:spPr>
            <a:xfrm rot="1367991">
              <a:off x="564417" y="4929371"/>
              <a:ext cx="85606" cy="126065"/>
            </a:xfrm>
            <a:prstGeom prst="rect">
              <a:avLst/>
            </a:prstGeom>
          </p:spPr>
        </p:pic>
      </p:grpSp>
    </p:spTree>
    <p:custDataLst>
      <p:tags r:id="rId1"/>
    </p:custDataLst>
    <p:extLst>
      <p:ext uri="{BB962C8B-B14F-4D97-AF65-F5344CB8AC3E}">
        <p14:creationId xmlns:p14="http://schemas.microsoft.com/office/powerpoint/2010/main" val="1262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lIns="91425" tIns="91425" rIns="91425" bIns="91425" anchor="t" anchorCtr="0">
        <a:noAutofit/>
      </a:bodyPr>
      <a:lstStyle>
        <a:defPPr marL="174625" indent="-174625">
          <a:spcBef>
            <a:spcPts val="0"/>
          </a:spcBef>
          <a:buSzPct val="100000"/>
          <a:defRPr sz="1500" dirty="0" smtClean="0">
            <a:latin typeface="Calibri"/>
            <a:cs typeface="Calibri"/>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7695</TotalTime>
  <Words>7447</Words>
  <Application>Microsoft Office PowerPoint</Application>
  <PresentationFormat>Presentación en pantalla (16:10)</PresentationFormat>
  <Paragraphs>771</Paragraphs>
  <Slides>66</Slides>
  <Notes>50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66</vt:i4>
      </vt:variant>
    </vt:vector>
  </HeadingPairs>
  <TitlesOfParts>
    <vt:vector size="74" baseType="lpstr">
      <vt:lpstr>Arial</vt:lpstr>
      <vt:lpstr>Calibri</vt:lpstr>
      <vt:lpstr>Graphik Bold</vt:lpstr>
      <vt:lpstr>Graphik Regular</vt:lpstr>
      <vt:lpstr>Graphik-Medium</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Rosa Maria Muñoz Mendo</cp:lastModifiedBy>
  <cp:revision>762</cp:revision>
  <cp:lastPrinted>2018-01-16T21:42:59Z</cp:lastPrinted>
  <dcterms:created xsi:type="dcterms:W3CDTF">2016-10-06T14:52:02Z</dcterms:created>
  <dcterms:modified xsi:type="dcterms:W3CDTF">2024-08-09T16:54:05Z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